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7" r:id="rId4"/>
    <p:sldId id="266" r:id="rId5"/>
    <p:sldId id="271" r:id="rId6"/>
    <p:sldId id="272" r:id="rId7"/>
    <p:sldId id="273" r:id="rId8"/>
    <p:sldId id="275" r:id="rId9"/>
    <p:sldId id="276" r:id="rId10"/>
    <p:sldId id="277" r:id="rId11"/>
    <p:sldId id="278" r:id="rId12"/>
    <p:sldId id="27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7575"/>
    <a:srgbClr val="93E8F1"/>
    <a:srgbClr val="F58FE2"/>
    <a:srgbClr val="87F2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napToGrid="0">
      <p:cViewPr varScale="1">
        <p:scale>
          <a:sx n="73" d="100"/>
          <a:sy n="73" d="100"/>
        </p:scale>
        <p:origin x="55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078341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343413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886603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59274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326853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755918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2935081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556006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699600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905157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4715F-38B7-488B-9099-133FDC216B0D}" type="datetimeFigureOut">
              <a:rPr lang="en-GB" smtClean="0"/>
              <a:t>05/05/2020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EB3EA65-97B7-433F-A496-814A3C694211}" type="slidenum">
              <a:rPr lang="en-GB" smtClean="0"/>
              <a:t>‹#›</a:t>
            </a:fld>
            <a:endParaRPr lang="en-GB" dirty="0"/>
          </a:p>
        </p:txBody>
      </p:sp>
    </p:spTree>
    <p:extLst>
      <p:ext uri="{BB962C8B-B14F-4D97-AF65-F5344CB8AC3E}">
        <p14:creationId xmlns:p14="http://schemas.microsoft.com/office/powerpoint/2010/main" val="1561903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70C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4715F-38B7-488B-9099-133FDC216B0D}" type="datetimeFigureOut">
              <a:rPr lang="en-GB" smtClean="0"/>
              <a:t>05/05/2020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B3EA65-97B7-433F-A496-814A3C694211}" type="slidenum">
              <a:rPr lang="en-GB" smtClean="0"/>
              <a:t>‹#›</a:t>
            </a:fld>
            <a:endParaRPr lang="en-GB" dirty="0"/>
          </a:p>
        </p:txBody>
      </p:sp>
    </p:spTree>
    <p:extLst>
      <p:ext uri="{BB962C8B-B14F-4D97-AF65-F5344CB8AC3E}">
        <p14:creationId xmlns:p14="http://schemas.microsoft.com/office/powerpoint/2010/main" val="153811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0045" y="3428365"/>
            <a:ext cx="10515600" cy="1325563"/>
          </a:xfrm>
        </p:spPr>
        <p:txBody>
          <a:bodyPr>
            <a:normAutofit/>
          </a:bodyPr>
          <a:lstStyle/>
          <a:p>
            <a:pPr algn="ctr"/>
            <a:r>
              <a:rPr lang="en-US" sz="8000" dirty="0" smtClean="0">
                <a:solidFill>
                  <a:srgbClr val="0070C0"/>
                </a:solidFill>
                <a:latin typeface="Comic Sans MS" panose="030F0702030302020204" pitchFamily="66" charset="0"/>
              </a:rPr>
              <a:t>F</a:t>
            </a:r>
            <a:r>
              <a:rPr lang="en-US" sz="8000" dirty="0" smtClean="0">
                <a:solidFill>
                  <a:schemeClr val="bg1"/>
                </a:solidFill>
                <a:latin typeface="Comic Sans MS" panose="030F0702030302020204" pitchFamily="66" charset="0"/>
              </a:rPr>
              <a:t>r</a:t>
            </a:r>
            <a:r>
              <a:rPr lang="en-US" sz="8000" dirty="0" smtClean="0">
                <a:solidFill>
                  <a:srgbClr val="FF0000"/>
                </a:solidFill>
                <a:latin typeface="Comic Sans MS" panose="030F0702030302020204" pitchFamily="66" charset="0"/>
              </a:rPr>
              <a:t>e</a:t>
            </a:r>
            <a:r>
              <a:rPr lang="en-US" sz="8000" dirty="0" smtClean="0">
                <a:solidFill>
                  <a:srgbClr val="0070C0"/>
                </a:solidFill>
                <a:latin typeface="Comic Sans MS" panose="030F0702030302020204" pitchFamily="66" charset="0"/>
              </a:rPr>
              <a:t>n</a:t>
            </a:r>
            <a:r>
              <a:rPr lang="en-US" sz="8000" dirty="0" smtClean="0">
                <a:solidFill>
                  <a:schemeClr val="bg1"/>
                </a:solidFill>
                <a:latin typeface="Comic Sans MS" panose="030F0702030302020204" pitchFamily="66" charset="0"/>
              </a:rPr>
              <a:t>c</a:t>
            </a:r>
            <a:r>
              <a:rPr lang="en-US" sz="8000" dirty="0" smtClean="0">
                <a:solidFill>
                  <a:srgbClr val="FF0000"/>
                </a:solidFill>
                <a:latin typeface="Comic Sans MS" panose="030F0702030302020204" pitchFamily="66" charset="0"/>
              </a:rPr>
              <a:t>h</a:t>
            </a:r>
            <a:r>
              <a:rPr lang="en-US" sz="8000" dirty="0" smtClean="0">
                <a:latin typeface="Comic Sans MS" panose="030F0702030302020204" pitchFamily="66" charset="0"/>
              </a:rPr>
              <a:t> </a:t>
            </a:r>
            <a:r>
              <a:rPr lang="en-US" sz="8000" dirty="0" smtClean="0">
                <a:solidFill>
                  <a:srgbClr val="0070C0"/>
                </a:solidFill>
                <a:latin typeface="Comic Sans MS" panose="030F0702030302020204" pitchFamily="66" charset="0"/>
              </a:rPr>
              <a:t>F</a:t>
            </a:r>
            <a:r>
              <a:rPr lang="en-US" sz="8000" dirty="0" smtClean="0">
                <a:solidFill>
                  <a:schemeClr val="bg1"/>
                </a:solidFill>
                <a:latin typeface="Comic Sans MS" panose="030F0702030302020204" pitchFamily="66" charset="0"/>
              </a:rPr>
              <a:t>o</a:t>
            </a:r>
            <a:r>
              <a:rPr lang="en-US" sz="8000" dirty="0" smtClean="0">
                <a:solidFill>
                  <a:srgbClr val="FF0000"/>
                </a:solidFill>
                <a:latin typeface="Comic Sans MS" panose="030F0702030302020204" pitchFamily="66" charset="0"/>
              </a:rPr>
              <a:t>o</a:t>
            </a:r>
            <a:r>
              <a:rPr lang="en-US" sz="8000" dirty="0" smtClean="0">
                <a:solidFill>
                  <a:srgbClr val="0070C0"/>
                </a:solidFill>
                <a:latin typeface="Comic Sans MS" panose="030F0702030302020204" pitchFamily="66" charset="0"/>
              </a:rPr>
              <a:t>d</a:t>
            </a:r>
            <a:endParaRPr lang="en-GB" sz="8000" dirty="0">
              <a:solidFill>
                <a:srgbClr val="0070C0"/>
              </a:solidFill>
              <a:latin typeface="Comic Sans MS" panose="030F0702030302020204" pitchFamily="66" charset="0"/>
            </a:endParaRPr>
          </a:p>
        </p:txBody>
      </p:sp>
      <p:sp>
        <p:nvSpPr>
          <p:cNvPr id="6" name="AutoShape 2" descr="French Flag | Buy Flag of French | The Flag Sho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8" name="Picture 4" descr="French Flag | Buy Flag of French | The Flag Sho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8571" y="160338"/>
            <a:ext cx="2351315" cy="23513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C:\Users\nmcwilliams922\AppData\Local\Microsoft\Windows\Temporary Internet Files\Content.MSO\68EDD43A.tmp"/>
          <p:cNvPicPr/>
          <p:nvPr/>
        </p:nvPicPr>
        <p:blipFill>
          <a:blip r:embed="rId3">
            <a:extLst>
              <a:ext uri="{28A0092B-C50C-407E-A947-70E740481C1C}">
                <a14:useLocalDpi xmlns:a14="http://schemas.microsoft.com/office/drawing/2010/main" val="0"/>
              </a:ext>
            </a:extLst>
          </a:blip>
          <a:srcRect/>
          <a:stretch>
            <a:fillRect/>
          </a:stretch>
        </p:blipFill>
        <p:spPr bwMode="auto">
          <a:xfrm>
            <a:off x="307975" y="4947558"/>
            <a:ext cx="2667000" cy="1714500"/>
          </a:xfrm>
          <a:prstGeom prst="rect">
            <a:avLst/>
          </a:prstGeom>
          <a:noFill/>
          <a:ln>
            <a:noFill/>
          </a:ln>
        </p:spPr>
      </p:pic>
      <p:pic>
        <p:nvPicPr>
          <p:cNvPr id="9" name="Picture 8" descr="https://www.kids-world-travel-guide.com/images/xcroissants_shutterstock_100573426-2.jpg.pagespeed.ic.24NpAi6kSJ.jpg"/>
          <p:cNvPicPr/>
          <p:nvPr/>
        </p:nvPicPr>
        <p:blipFill>
          <a:blip r:embed="rId4">
            <a:extLst>
              <a:ext uri="{28A0092B-C50C-407E-A947-70E740481C1C}">
                <a14:useLocalDpi xmlns:a14="http://schemas.microsoft.com/office/drawing/2010/main" val="0"/>
              </a:ext>
            </a:extLst>
          </a:blip>
          <a:srcRect/>
          <a:stretch>
            <a:fillRect/>
          </a:stretch>
        </p:blipFill>
        <p:spPr bwMode="auto">
          <a:xfrm>
            <a:off x="9235438" y="4716575"/>
            <a:ext cx="2729593" cy="1908130"/>
          </a:xfrm>
          <a:prstGeom prst="rect">
            <a:avLst/>
          </a:prstGeom>
          <a:noFill/>
          <a:ln>
            <a:noFill/>
          </a:ln>
        </p:spPr>
      </p:pic>
    </p:spTree>
    <p:extLst>
      <p:ext uri="{BB962C8B-B14F-4D97-AF65-F5344CB8AC3E}">
        <p14:creationId xmlns:p14="http://schemas.microsoft.com/office/powerpoint/2010/main" val="472036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9491" y="2138194"/>
            <a:ext cx="11762509" cy="2591197"/>
          </a:xfrm>
        </p:spPr>
        <p:txBody>
          <a:bodyPr>
            <a:normAutofit fontScale="25000" lnSpcReduction="20000"/>
          </a:bodyPr>
          <a:lstStyle/>
          <a:p>
            <a:pPr algn="l">
              <a:defRPr/>
            </a:pPr>
            <a:r>
              <a:rPr lang="en-GB" altLang="en-US" sz="21600" dirty="0" smtClean="0">
                <a:solidFill>
                  <a:schemeClr val="bg1"/>
                </a:solidFill>
                <a:latin typeface="Comic Sans MS" panose="030F0702030302020204" pitchFamily="66" charset="0"/>
              </a:rPr>
              <a:t>France</a:t>
            </a:r>
            <a:r>
              <a:rPr lang="en-GB" altLang="en-US" sz="21600" dirty="0" smtClean="0">
                <a:solidFill>
                  <a:schemeClr val="bg1"/>
                </a:solidFill>
                <a:latin typeface="Comic Sans MS" panose="030F0702030302020204" pitchFamily="66" charset="0"/>
              </a:rPr>
              <a:t> </a:t>
            </a:r>
            <a:r>
              <a:rPr lang="en-GB" altLang="en-US" sz="21600" dirty="0" smtClean="0">
                <a:solidFill>
                  <a:schemeClr val="bg1"/>
                </a:solidFill>
                <a:latin typeface="Comic Sans MS" panose="030F0702030302020204" pitchFamily="66" charset="0"/>
              </a:rPr>
              <a:t>is famous </a:t>
            </a:r>
            <a:r>
              <a:rPr lang="en-GB" altLang="en-US" sz="21600" dirty="0">
                <a:solidFill>
                  <a:schemeClr val="bg1"/>
                </a:solidFill>
                <a:latin typeface="Comic Sans MS" panose="030F0702030302020204" pitchFamily="66" charset="0"/>
              </a:rPr>
              <a:t>for </a:t>
            </a:r>
            <a:r>
              <a:rPr lang="en-GB" altLang="en-US" sz="21600" dirty="0" smtClean="0">
                <a:solidFill>
                  <a:schemeClr val="bg1"/>
                </a:solidFill>
                <a:latin typeface="Comic Sans MS" panose="030F0702030302020204" pitchFamily="66" charset="0"/>
              </a:rPr>
              <a:t>food</a:t>
            </a:r>
            <a:r>
              <a:rPr lang="en-GB" altLang="en-US" sz="21600" dirty="0">
                <a:solidFill>
                  <a:schemeClr val="bg1"/>
                </a:solidFill>
                <a:latin typeface="Comic Sans MS" panose="030F0702030302020204" pitchFamily="66" charset="0"/>
              </a:rPr>
              <a:t> </a:t>
            </a:r>
            <a:r>
              <a:rPr lang="en-GB" altLang="en-US" sz="21600" dirty="0" smtClean="0">
                <a:solidFill>
                  <a:schemeClr val="bg1"/>
                </a:solidFill>
                <a:latin typeface="Comic Sans MS" panose="030F0702030302020204" pitchFamily="66" charset="0"/>
              </a:rPr>
              <a:t>including bread, cheese and cakes.</a:t>
            </a:r>
            <a:endParaRPr lang="en-GB" altLang="en-US" sz="21600" dirty="0" smtClean="0">
              <a:solidFill>
                <a:schemeClr val="bg1"/>
              </a:solidFill>
              <a:latin typeface="Comic Sans MS" panose="030F0702030302020204" pitchFamily="66" charset="0"/>
            </a:endParaRPr>
          </a:p>
          <a:p>
            <a:pPr algn="l">
              <a:defRPr/>
            </a:pPr>
            <a:endParaRPr lang="en-GB" altLang="en-US" sz="21600" dirty="0">
              <a:solidFill>
                <a:schemeClr val="bg1"/>
              </a:solidFill>
              <a:latin typeface="Comic Sans MS" panose="030F0702030302020204" pitchFamily="66" charset="0"/>
            </a:endParaRPr>
          </a:p>
          <a:p>
            <a:pPr algn="l">
              <a:defRPr/>
            </a:pPr>
            <a:r>
              <a:rPr lang="en-GB" altLang="en-US" sz="21600" dirty="0" smtClean="0">
                <a:solidFill>
                  <a:schemeClr val="bg1"/>
                </a:solidFill>
                <a:latin typeface="Comic Sans MS" panose="030F0702030302020204" pitchFamily="66" charset="0"/>
              </a:rPr>
              <a:t>French people love to eat in restaurants and cafes.</a:t>
            </a:r>
          </a:p>
          <a:p>
            <a:pPr algn="l">
              <a:defRPr/>
            </a:pPr>
            <a:endParaRPr lang="en-GB" altLang="en-US" sz="16000" dirty="0">
              <a:latin typeface="Comic Sans MS" panose="030F0702030302020204" pitchFamily="66" charset="0"/>
            </a:endParaRPr>
          </a:p>
          <a:p>
            <a:pPr algn="l">
              <a:defRPr/>
            </a:pPr>
            <a:endParaRPr lang="en-GB" altLang="en-US" sz="16000" dirty="0" smtClean="0">
              <a:latin typeface="Comic Sans MS" panose="030F0702030302020204" pitchFamily="66" charset="0"/>
            </a:endParaRPr>
          </a:p>
          <a:p>
            <a:pPr algn="l">
              <a:defRPr/>
            </a:pPr>
            <a:endParaRPr lang="en-GB" altLang="en-US" sz="16000" dirty="0" smtClean="0">
              <a:latin typeface="Comic Sans MS" panose="030F0702030302020204" pitchFamily="66" charset="0"/>
            </a:endParaRPr>
          </a:p>
          <a:p>
            <a:pPr algn="l">
              <a:defRPr/>
            </a:pPr>
            <a:endParaRPr lang="en-GB" altLang="en-US" sz="16000" dirty="0" smtClean="0">
              <a:latin typeface="Comic Sans MS" panose="030F0702030302020204" pitchFamily="66" charset="0"/>
            </a:endParaRPr>
          </a:p>
          <a:p>
            <a:pPr algn="l">
              <a:defRPr/>
            </a:pPr>
            <a:endParaRPr lang="en-US" altLang="en-US" sz="16000" dirty="0">
              <a:latin typeface="Comic Sans MS" panose="030F0702030302020204" pitchFamily="66" charset="0"/>
            </a:endParaRPr>
          </a:p>
          <a:p>
            <a:endParaRPr lang="en-GB" dirty="0"/>
          </a:p>
        </p:txBody>
      </p:sp>
      <p:pic>
        <p:nvPicPr>
          <p:cNvPr id="5" name="Picture 4" descr="French Flag | Buy Flag of French | The Flag Sho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75520" y="4601710"/>
            <a:ext cx="2125662" cy="212566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Food in France: Macarons, image by Shutterstock"/>
          <p:cNvPicPr/>
          <p:nvPr/>
        </p:nvPicPr>
        <p:blipFill>
          <a:blip r:embed="rId3">
            <a:extLst>
              <a:ext uri="{28A0092B-C50C-407E-A947-70E740481C1C}">
                <a14:useLocalDpi xmlns:a14="http://schemas.microsoft.com/office/drawing/2010/main" val="0"/>
              </a:ext>
            </a:extLst>
          </a:blip>
          <a:srcRect/>
          <a:stretch>
            <a:fillRect/>
          </a:stretch>
        </p:blipFill>
        <p:spPr bwMode="auto">
          <a:xfrm>
            <a:off x="226968" y="186537"/>
            <a:ext cx="2032907" cy="1431504"/>
          </a:xfrm>
          <a:prstGeom prst="rect">
            <a:avLst/>
          </a:prstGeom>
          <a:noFill/>
          <a:ln>
            <a:noFill/>
          </a:ln>
        </p:spPr>
      </p:pic>
      <p:pic>
        <p:nvPicPr>
          <p:cNvPr id="9" name="Picture 8" descr="https://www.kids-world-travel-guide.com/images/xfrenchcheese_shutterstock_225081544-2.jpg.pagespeed.ic.bLYqvajXEu.jpg"/>
          <p:cNvPicPr/>
          <p:nvPr/>
        </p:nvPicPr>
        <p:blipFill>
          <a:blip r:embed="rId4">
            <a:extLst>
              <a:ext uri="{28A0092B-C50C-407E-A947-70E740481C1C}">
                <a14:useLocalDpi xmlns:a14="http://schemas.microsoft.com/office/drawing/2010/main" val="0"/>
              </a:ext>
            </a:extLst>
          </a:blip>
          <a:srcRect/>
          <a:stretch>
            <a:fillRect/>
          </a:stretch>
        </p:blipFill>
        <p:spPr bwMode="auto">
          <a:xfrm>
            <a:off x="10107612" y="186538"/>
            <a:ext cx="1714274" cy="1563886"/>
          </a:xfrm>
          <a:prstGeom prst="rect">
            <a:avLst/>
          </a:prstGeom>
          <a:noFill/>
          <a:ln>
            <a:noFill/>
          </a:ln>
        </p:spPr>
      </p:pic>
    </p:spTree>
    <p:extLst>
      <p:ext uri="{BB962C8B-B14F-4D97-AF65-F5344CB8AC3E}">
        <p14:creationId xmlns:p14="http://schemas.microsoft.com/office/powerpoint/2010/main" val="24193977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H="1">
            <a:off x="130629" y="300181"/>
            <a:ext cx="11834948" cy="3785652"/>
          </a:xfrm>
          <a:prstGeom prst="rect">
            <a:avLst/>
          </a:prstGeom>
        </p:spPr>
        <p:txBody>
          <a:bodyPr wrap="square">
            <a:spAutoFit/>
          </a:bodyPr>
          <a:lstStyle/>
          <a:p>
            <a:pPr algn="ctr">
              <a:spcBef>
                <a:spcPct val="0"/>
              </a:spcBef>
            </a:pPr>
            <a:r>
              <a:rPr lang="en-GB" altLang="en-US" sz="6000" dirty="0" smtClean="0">
                <a:solidFill>
                  <a:schemeClr val="bg1"/>
                </a:solidFill>
                <a:latin typeface="Comic Sans MS" panose="030F0702030302020204" pitchFamily="66" charset="0"/>
              </a:rPr>
              <a:t>Baguettes</a:t>
            </a:r>
          </a:p>
          <a:p>
            <a:pPr algn="ctr">
              <a:spcBef>
                <a:spcPct val="0"/>
              </a:spcBef>
            </a:pPr>
            <a:endParaRPr lang="en-GB" altLang="en-US" sz="6000" dirty="0" smtClean="0">
              <a:solidFill>
                <a:schemeClr val="bg1"/>
              </a:solidFill>
              <a:latin typeface="Comic Sans MS" panose="030F0702030302020204" pitchFamily="66" charset="0"/>
            </a:endParaRPr>
          </a:p>
          <a:p>
            <a:pPr>
              <a:spcBef>
                <a:spcPct val="0"/>
              </a:spcBef>
            </a:pPr>
            <a:r>
              <a:rPr lang="en-GB" altLang="en-US" sz="6000" dirty="0" smtClean="0">
                <a:solidFill>
                  <a:schemeClr val="bg1"/>
                </a:solidFill>
                <a:latin typeface="Comic Sans MS" panose="030F0702030302020204" pitchFamily="66" charset="0"/>
              </a:rPr>
              <a:t>A baguette is a long, thin loaf of French bread.</a:t>
            </a:r>
            <a:endParaRPr lang="en-GB" altLang="en-US" sz="6000" dirty="0">
              <a:solidFill>
                <a:schemeClr val="bg1"/>
              </a:solidFill>
              <a:latin typeface="Comic Sans MS" panose="030F0702030302020204" pitchFamily="66" charset="0"/>
            </a:endParaRPr>
          </a:p>
        </p:txBody>
      </p:sp>
      <p:pic>
        <p:nvPicPr>
          <p:cNvPr id="8" name="Picture 7" descr="https://www.kids-world-travel-guide.com/images/xfench_baguettes_shutterstock_233408815-2.jpg.pagespeed.ic.bGKk171Y0N.jpg"/>
          <p:cNvPicPr/>
          <p:nvPr/>
        </p:nvPicPr>
        <p:blipFill>
          <a:blip r:embed="rId2">
            <a:extLst>
              <a:ext uri="{28A0092B-C50C-407E-A947-70E740481C1C}">
                <a14:useLocalDpi xmlns:a14="http://schemas.microsoft.com/office/drawing/2010/main" val="0"/>
              </a:ext>
            </a:extLst>
          </a:blip>
          <a:srcRect/>
          <a:stretch>
            <a:fillRect/>
          </a:stretch>
        </p:blipFill>
        <p:spPr bwMode="auto">
          <a:xfrm>
            <a:off x="6928757" y="3491320"/>
            <a:ext cx="4762500" cy="3219450"/>
          </a:xfrm>
          <a:prstGeom prst="rect">
            <a:avLst/>
          </a:prstGeom>
          <a:noFill/>
          <a:ln>
            <a:noFill/>
          </a:ln>
        </p:spPr>
      </p:pic>
    </p:spTree>
    <p:extLst>
      <p:ext uri="{BB962C8B-B14F-4D97-AF65-F5344CB8AC3E}">
        <p14:creationId xmlns:p14="http://schemas.microsoft.com/office/powerpoint/2010/main" val="14383004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2069" y="543997"/>
            <a:ext cx="11795760" cy="6555641"/>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Croissants</a:t>
            </a:r>
          </a:p>
          <a:p>
            <a:pPr algn="ctr">
              <a:spcBef>
                <a:spcPct val="0"/>
              </a:spcBef>
            </a:pPr>
            <a:endParaRPr lang="en-US" altLang="en-US" sz="6000" dirty="0" smtClean="0">
              <a:solidFill>
                <a:schemeClr val="bg1"/>
              </a:solidFill>
              <a:latin typeface="Comic Sans MS" panose="030F0702030302020204" pitchFamily="66" charset="0"/>
            </a:endParaRPr>
          </a:p>
          <a:p>
            <a:pPr>
              <a:spcBef>
                <a:spcPct val="0"/>
              </a:spcBef>
            </a:pPr>
            <a:r>
              <a:rPr lang="en-US" altLang="en-US" sz="6000" dirty="0" smtClean="0">
                <a:solidFill>
                  <a:schemeClr val="bg1"/>
                </a:solidFill>
                <a:latin typeface="Comic Sans MS" panose="030F0702030302020204" pitchFamily="66" charset="0"/>
              </a:rPr>
              <a:t>A croissant is made from flaky, buttery pastry. Croissants are crescent shaped and often eaten for breakfast.</a:t>
            </a:r>
            <a:endParaRPr lang="en-US" altLang="en-US" sz="6000" dirty="0">
              <a:solidFill>
                <a:schemeClr val="bg1"/>
              </a:solidFill>
              <a:latin typeface="Comic Sans MS" panose="030F0702030302020204" pitchFamily="66" charset="0"/>
            </a:endParaRPr>
          </a:p>
          <a:p>
            <a:pPr algn="ctr">
              <a:spcBef>
                <a:spcPct val="0"/>
              </a:spcBef>
            </a:pPr>
            <a:endParaRPr lang="en-GB" altLang="en-US" sz="6000" dirty="0">
              <a:solidFill>
                <a:schemeClr val="bg1"/>
              </a:solidFill>
              <a:latin typeface="Comic Sans MS" panose="030F0702030302020204" pitchFamily="66" charset="0"/>
            </a:endParaRPr>
          </a:p>
        </p:txBody>
      </p:sp>
      <p:pic>
        <p:nvPicPr>
          <p:cNvPr id="5" name="Picture 4" descr="https://www.kids-world-travel-guide.com/images/xcroissants_shutterstock_100573426-2.jpg.pagespeed.ic.24NpAi6kSJ.jpg"/>
          <p:cNvPicPr/>
          <p:nvPr/>
        </p:nvPicPr>
        <p:blipFill>
          <a:blip r:embed="rId2">
            <a:extLst>
              <a:ext uri="{28A0092B-C50C-407E-A947-70E740481C1C}">
                <a14:useLocalDpi xmlns:a14="http://schemas.microsoft.com/office/drawing/2010/main" val="0"/>
              </a:ext>
            </a:extLst>
          </a:blip>
          <a:srcRect/>
          <a:stretch>
            <a:fillRect/>
          </a:stretch>
        </p:blipFill>
        <p:spPr bwMode="auto">
          <a:xfrm>
            <a:off x="9431929" y="5048250"/>
            <a:ext cx="2585900" cy="1809750"/>
          </a:xfrm>
          <a:prstGeom prst="rect">
            <a:avLst/>
          </a:prstGeom>
          <a:noFill/>
          <a:ln>
            <a:noFill/>
          </a:ln>
        </p:spPr>
      </p:pic>
    </p:spTree>
    <p:extLst>
      <p:ext uri="{BB962C8B-B14F-4D97-AF65-F5344CB8AC3E}">
        <p14:creationId xmlns:p14="http://schemas.microsoft.com/office/powerpoint/2010/main" val="29900952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6755" y="0"/>
            <a:ext cx="11795760" cy="5632311"/>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Crepes</a:t>
            </a:r>
          </a:p>
          <a:p>
            <a:pPr algn="ctr">
              <a:spcBef>
                <a:spcPct val="0"/>
              </a:spcBef>
            </a:pPr>
            <a:endParaRPr lang="en-US" altLang="en-US" sz="6000" dirty="0" smtClean="0">
              <a:solidFill>
                <a:schemeClr val="bg1"/>
              </a:solidFill>
              <a:latin typeface="Comic Sans MS" panose="030F0702030302020204" pitchFamily="66" charset="0"/>
            </a:endParaRPr>
          </a:p>
          <a:p>
            <a:pPr>
              <a:spcBef>
                <a:spcPct val="0"/>
              </a:spcBef>
            </a:pPr>
            <a:r>
              <a:rPr lang="en-US" altLang="en-US" sz="6000" dirty="0" smtClean="0">
                <a:solidFill>
                  <a:schemeClr val="bg1"/>
                </a:solidFill>
                <a:latin typeface="Comic Sans MS" panose="030F0702030302020204" pitchFamily="66" charset="0"/>
              </a:rPr>
              <a:t>Crepes are very thin pancakes that can be eaten with a sweet or </a:t>
            </a:r>
            <a:r>
              <a:rPr lang="en-US" altLang="en-US" sz="6000" dirty="0" err="1" smtClean="0">
                <a:solidFill>
                  <a:schemeClr val="bg1"/>
                </a:solidFill>
                <a:latin typeface="Comic Sans MS" panose="030F0702030302020204" pitchFamily="66" charset="0"/>
              </a:rPr>
              <a:t>savoury</a:t>
            </a:r>
            <a:r>
              <a:rPr lang="en-US" altLang="en-US" sz="6000" dirty="0" smtClean="0">
                <a:solidFill>
                  <a:schemeClr val="bg1"/>
                </a:solidFill>
                <a:latin typeface="Comic Sans MS" panose="030F0702030302020204" pitchFamily="66" charset="0"/>
              </a:rPr>
              <a:t> filling.</a:t>
            </a:r>
            <a:endParaRPr lang="en-US" altLang="en-US" sz="6000" dirty="0">
              <a:solidFill>
                <a:schemeClr val="bg1"/>
              </a:solidFill>
              <a:latin typeface="Comic Sans MS" panose="030F0702030302020204" pitchFamily="66" charset="0"/>
            </a:endParaRPr>
          </a:p>
          <a:p>
            <a:pPr algn="ctr">
              <a:spcBef>
                <a:spcPct val="0"/>
              </a:spcBef>
            </a:pPr>
            <a:endParaRPr lang="en-GB" altLang="en-US" sz="6000" dirty="0">
              <a:solidFill>
                <a:schemeClr val="bg1"/>
              </a:solidFill>
              <a:latin typeface="Comic Sans MS" panose="030F0702030302020204" pitchFamily="66" charset="0"/>
            </a:endParaRPr>
          </a:p>
        </p:txBody>
      </p:sp>
      <p:pic>
        <p:nvPicPr>
          <p:cNvPr id="4" name="Picture 3" descr="https://www.kids-world-travel-guide.com/images/xfrance_crepes_shutterstock_182585408-2.jpg.pagespeed.ic.w5pW30V8yx.jpg"/>
          <p:cNvPicPr/>
          <p:nvPr/>
        </p:nvPicPr>
        <p:blipFill>
          <a:blip r:embed="rId2">
            <a:extLst>
              <a:ext uri="{28A0092B-C50C-407E-A947-70E740481C1C}">
                <a14:useLocalDpi xmlns:a14="http://schemas.microsoft.com/office/drawing/2010/main" val="0"/>
              </a:ext>
            </a:extLst>
          </a:blip>
          <a:srcRect/>
          <a:stretch>
            <a:fillRect/>
          </a:stretch>
        </p:blipFill>
        <p:spPr bwMode="auto">
          <a:xfrm>
            <a:off x="7968343" y="4234816"/>
            <a:ext cx="3813810" cy="2623184"/>
          </a:xfrm>
          <a:prstGeom prst="rect">
            <a:avLst/>
          </a:prstGeom>
          <a:noFill/>
          <a:ln>
            <a:noFill/>
          </a:ln>
        </p:spPr>
      </p:pic>
    </p:spTree>
    <p:extLst>
      <p:ext uri="{BB962C8B-B14F-4D97-AF65-F5344CB8AC3E}">
        <p14:creationId xmlns:p14="http://schemas.microsoft.com/office/powerpoint/2010/main" val="25682921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2069" y="543997"/>
            <a:ext cx="11795760" cy="5078313"/>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Tarte</a:t>
            </a:r>
            <a:r>
              <a:rPr lang="en-US" altLang="en-US" sz="6000" dirty="0" smtClean="0">
                <a:solidFill>
                  <a:schemeClr val="bg1"/>
                </a:solidFill>
                <a:latin typeface="Comic Sans MS" panose="030F0702030302020204" pitchFamily="66" charset="0"/>
              </a:rPr>
              <a:t> </a:t>
            </a:r>
            <a:r>
              <a:rPr lang="en-US" altLang="en-US" sz="6000" dirty="0" smtClean="0">
                <a:solidFill>
                  <a:schemeClr val="bg1"/>
                </a:solidFill>
                <a:latin typeface="Comic Sans MS" panose="030F0702030302020204" pitchFamily="66" charset="0"/>
              </a:rPr>
              <a:t>Tartin</a:t>
            </a:r>
            <a:endParaRPr lang="en-US" altLang="en-US" sz="6000" dirty="0" smtClean="0">
              <a:solidFill>
                <a:schemeClr val="bg1"/>
              </a:solidFill>
              <a:latin typeface="Comic Sans MS" panose="030F0702030302020204" pitchFamily="66" charset="0"/>
            </a:endParaRPr>
          </a:p>
          <a:p>
            <a:pPr algn="ctr">
              <a:spcBef>
                <a:spcPct val="0"/>
              </a:spcBef>
            </a:pPr>
            <a:endParaRPr lang="en-US" altLang="en-US" sz="6000" dirty="0" smtClean="0">
              <a:solidFill>
                <a:schemeClr val="bg1"/>
              </a:solidFill>
              <a:latin typeface="Comic Sans MS" panose="030F0702030302020204" pitchFamily="66" charset="0"/>
            </a:endParaRPr>
          </a:p>
          <a:p>
            <a:pPr>
              <a:spcBef>
                <a:spcPct val="0"/>
              </a:spcBef>
            </a:pPr>
            <a:r>
              <a:rPr lang="en-US" altLang="en-US" sz="4800" dirty="0" smtClean="0">
                <a:solidFill>
                  <a:schemeClr val="bg1"/>
                </a:solidFill>
                <a:latin typeface="Comic Sans MS" panose="030F0702030302020204" pitchFamily="66" charset="0"/>
              </a:rPr>
              <a:t>A delicious upside down apple pie ! This is made by caramelizing the apples in butter and sugar before baking.</a:t>
            </a:r>
            <a:endParaRPr lang="en-US" altLang="en-US" sz="4800" dirty="0">
              <a:solidFill>
                <a:schemeClr val="bg1"/>
              </a:solidFill>
              <a:latin typeface="Comic Sans MS" panose="030F0702030302020204" pitchFamily="66" charset="0"/>
            </a:endParaRPr>
          </a:p>
          <a:p>
            <a:pPr algn="ctr">
              <a:spcBef>
                <a:spcPct val="0"/>
              </a:spcBef>
            </a:pPr>
            <a:endParaRPr lang="en-GB" altLang="en-US" sz="6000" dirty="0">
              <a:solidFill>
                <a:schemeClr val="bg1"/>
              </a:solidFill>
              <a:latin typeface="Comic Sans MS" panose="030F0702030302020204" pitchFamily="66" charset="0"/>
            </a:endParaRPr>
          </a:p>
        </p:txBody>
      </p:sp>
      <p:pic>
        <p:nvPicPr>
          <p:cNvPr id="4" name="Picture 3" descr="Tarte Tatin, image by Shutterstock"/>
          <p:cNvPicPr/>
          <p:nvPr/>
        </p:nvPicPr>
        <p:blipFill>
          <a:blip r:embed="rId2">
            <a:extLst>
              <a:ext uri="{28A0092B-C50C-407E-A947-70E740481C1C}">
                <a14:useLocalDpi xmlns:a14="http://schemas.microsoft.com/office/drawing/2010/main" val="0"/>
              </a:ext>
            </a:extLst>
          </a:blip>
          <a:srcRect/>
          <a:stretch>
            <a:fillRect/>
          </a:stretch>
        </p:blipFill>
        <p:spPr bwMode="auto">
          <a:xfrm>
            <a:off x="8986638" y="5015752"/>
            <a:ext cx="3031191" cy="1725145"/>
          </a:xfrm>
          <a:prstGeom prst="rect">
            <a:avLst/>
          </a:prstGeom>
          <a:noFill/>
          <a:ln>
            <a:noFill/>
          </a:ln>
        </p:spPr>
      </p:pic>
    </p:spTree>
    <p:extLst>
      <p:ext uri="{BB962C8B-B14F-4D97-AF65-F5344CB8AC3E}">
        <p14:creationId xmlns:p14="http://schemas.microsoft.com/office/powerpoint/2010/main" val="33271048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06" y="0"/>
            <a:ext cx="11795760" cy="4708981"/>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Macarons</a:t>
            </a:r>
          </a:p>
          <a:p>
            <a:pPr>
              <a:spcBef>
                <a:spcPct val="0"/>
              </a:spcBef>
            </a:pPr>
            <a:r>
              <a:rPr lang="en-GB" altLang="en-US" sz="4800" dirty="0" smtClean="0">
                <a:solidFill>
                  <a:schemeClr val="bg1"/>
                </a:solidFill>
                <a:latin typeface="Comic Sans MS" panose="030F0702030302020204" pitchFamily="66" charset="0"/>
              </a:rPr>
              <a:t>Macarons are a meringue like biscuit made from almonds and filled with cream. They are made in many different flavours including strawberry, chocolate and pistachio. </a:t>
            </a:r>
            <a:endParaRPr lang="en-US" altLang="en-US" sz="4800" dirty="0" smtClean="0">
              <a:solidFill>
                <a:schemeClr val="bg1"/>
              </a:solidFill>
              <a:latin typeface="Comic Sans MS" panose="030F0702030302020204" pitchFamily="66" charset="0"/>
            </a:endParaRPr>
          </a:p>
        </p:txBody>
      </p:sp>
      <p:pic>
        <p:nvPicPr>
          <p:cNvPr id="4" name="Picture 3" descr="Food in France: Macarons, image by Shutterstock"/>
          <p:cNvPicPr/>
          <p:nvPr/>
        </p:nvPicPr>
        <p:blipFill>
          <a:blip r:embed="rId2">
            <a:extLst>
              <a:ext uri="{28A0092B-C50C-407E-A947-70E740481C1C}">
                <a14:useLocalDpi xmlns:a14="http://schemas.microsoft.com/office/drawing/2010/main" val="0"/>
              </a:ext>
            </a:extLst>
          </a:blip>
          <a:srcRect/>
          <a:stretch>
            <a:fillRect/>
          </a:stretch>
        </p:blipFill>
        <p:spPr bwMode="auto">
          <a:xfrm>
            <a:off x="7289073" y="3934735"/>
            <a:ext cx="4558393" cy="2838177"/>
          </a:xfrm>
          <a:prstGeom prst="rect">
            <a:avLst/>
          </a:prstGeom>
          <a:noFill/>
          <a:ln>
            <a:noFill/>
          </a:ln>
        </p:spPr>
      </p:pic>
      <p:sp>
        <p:nvSpPr>
          <p:cNvPr id="3" name="TextBox 2"/>
          <p:cNvSpPr txBox="1"/>
          <p:nvPr/>
        </p:nvSpPr>
        <p:spPr>
          <a:xfrm>
            <a:off x="613953" y="6048103"/>
            <a:ext cx="6675120" cy="584775"/>
          </a:xfrm>
          <a:prstGeom prst="rect">
            <a:avLst/>
          </a:prstGeom>
          <a:noFill/>
        </p:spPr>
        <p:txBody>
          <a:bodyPr wrap="square" rtlCol="0">
            <a:spAutoFit/>
          </a:bodyPr>
          <a:lstStyle/>
          <a:p>
            <a:r>
              <a:rPr lang="en-GB" sz="3200" dirty="0" smtClean="0">
                <a:solidFill>
                  <a:srgbClr val="FF0066"/>
                </a:solidFill>
                <a:latin typeface="Comic Sans MS" panose="030F0702030302020204" pitchFamily="66" charset="0"/>
              </a:rPr>
              <a:t>Miss McWilliams loves macarons !!</a:t>
            </a:r>
            <a:endParaRPr lang="en-GB" sz="3200" dirty="0">
              <a:solidFill>
                <a:srgbClr val="FF0066"/>
              </a:solidFill>
              <a:latin typeface="Comic Sans MS" panose="030F0702030302020204" pitchFamily="66" charset="0"/>
            </a:endParaRPr>
          </a:p>
        </p:txBody>
      </p:sp>
    </p:spTree>
    <p:extLst>
      <p:ext uri="{BB962C8B-B14F-4D97-AF65-F5344CB8AC3E}">
        <p14:creationId xmlns:p14="http://schemas.microsoft.com/office/powerpoint/2010/main" val="25075637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06" y="0"/>
            <a:ext cx="11795760" cy="4893647"/>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Salad Nicoise</a:t>
            </a:r>
          </a:p>
          <a:p>
            <a:pPr algn="ctr">
              <a:spcBef>
                <a:spcPct val="0"/>
              </a:spcBef>
            </a:pPr>
            <a:endParaRPr lang="en-US" altLang="en-US" sz="6000" dirty="0" smtClean="0">
              <a:solidFill>
                <a:schemeClr val="bg1"/>
              </a:solidFill>
              <a:latin typeface="Comic Sans MS" panose="030F0702030302020204" pitchFamily="66" charset="0"/>
            </a:endParaRPr>
          </a:p>
          <a:p>
            <a:pPr>
              <a:spcBef>
                <a:spcPct val="0"/>
              </a:spcBef>
            </a:pPr>
            <a:r>
              <a:rPr lang="en-GB" altLang="en-US" sz="4800" dirty="0" smtClean="0">
                <a:solidFill>
                  <a:schemeClr val="bg1"/>
                </a:solidFill>
                <a:latin typeface="Comic Sans MS" panose="030F0702030302020204" pitchFamily="66" charset="0"/>
              </a:rPr>
              <a:t>This salad is named after the French city Nice where it was first made. It is made from lettuce, tuna, black olives, eggs and olive oil.</a:t>
            </a:r>
            <a:endParaRPr lang="en-US" altLang="en-US" sz="4800" dirty="0" smtClean="0">
              <a:solidFill>
                <a:schemeClr val="bg1"/>
              </a:solidFill>
              <a:latin typeface="Comic Sans MS" panose="030F0702030302020204" pitchFamily="66" charset="0"/>
            </a:endParaRPr>
          </a:p>
        </p:txBody>
      </p:sp>
      <p:pic>
        <p:nvPicPr>
          <p:cNvPr id="5" name="Picture 4" descr="https://www.kids-world-travel-guide.com/images/xfrance_saladenicoise_shutterstock_112513376-2.jpg.pagespeed.ic.94DshEEeqz.jpg"/>
          <p:cNvPicPr/>
          <p:nvPr/>
        </p:nvPicPr>
        <p:blipFill>
          <a:blip r:embed="rId2">
            <a:extLst>
              <a:ext uri="{28A0092B-C50C-407E-A947-70E740481C1C}">
                <a14:useLocalDpi xmlns:a14="http://schemas.microsoft.com/office/drawing/2010/main" val="0"/>
              </a:ext>
            </a:extLst>
          </a:blip>
          <a:srcRect/>
          <a:stretch>
            <a:fillRect/>
          </a:stretch>
        </p:blipFill>
        <p:spPr bwMode="auto">
          <a:xfrm>
            <a:off x="7550330" y="4075611"/>
            <a:ext cx="4205695" cy="2677886"/>
          </a:xfrm>
          <a:prstGeom prst="rect">
            <a:avLst/>
          </a:prstGeom>
          <a:noFill/>
          <a:ln>
            <a:noFill/>
          </a:ln>
        </p:spPr>
      </p:pic>
    </p:spTree>
    <p:extLst>
      <p:ext uri="{BB962C8B-B14F-4D97-AF65-F5344CB8AC3E}">
        <p14:creationId xmlns:p14="http://schemas.microsoft.com/office/powerpoint/2010/main" val="22435703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06" y="0"/>
            <a:ext cx="11795760" cy="5078313"/>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Bouillabaisse</a:t>
            </a:r>
            <a:endParaRPr lang="en-US" altLang="en-US" sz="6000" dirty="0" smtClean="0">
              <a:solidFill>
                <a:schemeClr val="bg1"/>
              </a:solidFill>
              <a:latin typeface="Comic Sans MS" panose="030F0702030302020204" pitchFamily="66" charset="0"/>
            </a:endParaRPr>
          </a:p>
          <a:p>
            <a:pPr>
              <a:spcBef>
                <a:spcPct val="0"/>
              </a:spcBef>
            </a:pPr>
            <a:r>
              <a:rPr lang="en-GB" altLang="en-US" sz="4400" dirty="0" smtClean="0">
                <a:solidFill>
                  <a:schemeClr val="bg1"/>
                </a:solidFill>
                <a:latin typeface="Comic Sans MS" panose="030F0702030302020204" pitchFamily="66" charset="0"/>
              </a:rPr>
              <a:t>Bouillabaisse is a seafood stew. It is made from various types of fish and shellfish. Vegetables such as leeks and potatoes are often added along with olive oil and garlic. It was first made by </a:t>
            </a:r>
            <a:r>
              <a:rPr lang="en-GB" sz="4400" dirty="0" smtClean="0">
                <a:solidFill>
                  <a:schemeClr val="bg1"/>
                </a:solidFill>
                <a:latin typeface="Comic Sans MS" panose="030F0702030302020204" pitchFamily="66" charset="0"/>
              </a:rPr>
              <a:t>Marseille fishermen who couldn’t sell bony fish at the market.</a:t>
            </a:r>
            <a:endParaRPr lang="en-US" altLang="en-US" sz="4400" dirty="0" smtClean="0">
              <a:solidFill>
                <a:schemeClr val="bg1"/>
              </a:solidFill>
              <a:latin typeface="Comic Sans MS" panose="030F0702030302020204" pitchFamily="66" charset="0"/>
            </a:endParaRPr>
          </a:p>
        </p:txBody>
      </p:sp>
      <p:pic>
        <p:nvPicPr>
          <p:cNvPr id="5" name="Picture 4" descr="https://www.kids-world-travel-guide.com/images/xfrench_bouillabaisse_shutterstock_129817763-2.jpg.pagespeed.ic._AFrrGtxrt.jpg"/>
          <p:cNvPicPr/>
          <p:nvPr/>
        </p:nvPicPr>
        <p:blipFill>
          <a:blip r:embed="rId2">
            <a:extLst>
              <a:ext uri="{28A0092B-C50C-407E-A947-70E740481C1C}">
                <a14:useLocalDpi xmlns:a14="http://schemas.microsoft.com/office/drawing/2010/main" val="0"/>
              </a:ext>
            </a:extLst>
          </a:blip>
          <a:srcRect/>
          <a:stretch>
            <a:fillRect/>
          </a:stretch>
        </p:blipFill>
        <p:spPr bwMode="auto">
          <a:xfrm>
            <a:off x="9026978" y="4976259"/>
            <a:ext cx="2977788" cy="1881741"/>
          </a:xfrm>
          <a:prstGeom prst="rect">
            <a:avLst/>
          </a:prstGeom>
          <a:noFill/>
          <a:ln>
            <a:noFill/>
          </a:ln>
        </p:spPr>
      </p:pic>
    </p:spTree>
    <p:extLst>
      <p:ext uri="{BB962C8B-B14F-4D97-AF65-F5344CB8AC3E}">
        <p14:creationId xmlns:p14="http://schemas.microsoft.com/office/powerpoint/2010/main" val="23349615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06" y="0"/>
            <a:ext cx="11795760" cy="4708981"/>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French cheese</a:t>
            </a:r>
            <a:endParaRPr lang="en-US" altLang="en-US" sz="6000" dirty="0" smtClean="0">
              <a:solidFill>
                <a:schemeClr val="bg1"/>
              </a:solidFill>
              <a:latin typeface="Comic Sans MS" panose="030F0702030302020204" pitchFamily="66" charset="0"/>
            </a:endParaRPr>
          </a:p>
          <a:p>
            <a:pPr>
              <a:spcBef>
                <a:spcPct val="0"/>
              </a:spcBef>
            </a:pPr>
            <a:r>
              <a:rPr lang="en-GB" altLang="en-US" sz="4800" dirty="0" smtClean="0">
                <a:solidFill>
                  <a:schemeClr val="bg1"/>
                </a:solidFill>
                <a:latin typeface="Comic Sans MS" panose="030F0702030302020204" pitchFamily="66" charset="0"/>
              </a:rPr>
              <a:t>French people love to eat cheese at the end of a meal. There are many different types including Brie and Camembert. Some French cheeses taste and smell</a:t>
            </a:r>
          </a:p>
          <a:p>
            <a:pPr>
              <a:spcBef>
                <a:spcPct val="0"/>
              </a:spcBef>
            </a:pPr>
            <a:r>
              <a:rPr lang="en-GB" altLang="en-US" sz="4800" dirty="0">
                <a:solidFill>
                  <a:schemeClr val="bg1"/>
                </a:solidFill>
                <a:latin typeface="Comic Sans MS" panose="030F0702030302020204" pitchFamily="66" charset="0"/>
              </a:rPr>
              <a:t>v</a:t>
            </a:r>
            <a:r>
              <a:rPr lang="en-GB" altLang="en-US" sz="4800" dirty="0" smtClean="0">
                <a:solidFill>
                  <a:schemeClr val="bg1"/>
                </a:solidFill>
                <a:latin typeface="Comic Sans MS" panose="030F0702030302020204" pitchFamily="66" charset="0"/>
              </a:rPr>
              <a:t>ery strong !</a:t>
            </a:r>
            <a:endParaRPr lang="en-US" altLang="en-US" sz="4800" dirty="0" smtClean="0">
              <a:solidFill>
                <a:schemeClr val="bg1"/>
              </a:solidFill>
              <a:latin typeface="Comic Sans MS" panose="030F0702030302020204" pitchFamily="66" charset="0"/>
            </a:endParaRPr>
          </a:p>
        </p:txBody>
      </p:sp>
      <p:sp>
        <p:nvSpPr>
          <p:cNvPr id="3" name="TextBox 2"/>
          <p:cNvSpPr txBox="1"/>
          <p:nvPr/>
        </p:nvSpPr>
        <p:spPr>
          <a:xfrm>
            <a:off x="209006" y="5850212"/>
            <a:ext cx="7080067" cy="584775"/>
          </a:xfrm>
          <a:prstGeom prst="rect">
            <a:avLst/>
          </a:prstGeom>
          <a:noFill/>
        </p:spPr>
        <p:txBody>
          <a:bodyPr wrap="square" rtlCol="0">
            <a:spAutoFit/>
          </a:bodyPr>
          <a:lstStyle/>
          <a:p>
            <a:r>
              <a:rPr lang="en-GB" sz="3200" dirty="0" smtClean="0">
                <a:solidFill>
                  <a:srgbClr val="FF0066"/>
                </a:solidFill>
                <a:latin typeface="Comic Sans MS" panose="030F0702030302020204" pitchFamily="66" charset="0"/>
              </a:rPr>
              <a:t>Mrs Connery loves French cheese !!</a:t>
            </a:r>
            <a:endParaRPr lang="en-GB" sz="3200" dirty="0">
              <a:solidFill>
                <a:srgbClr val="FF0066"/>
              </a:solidFill>
              <a:latin typeface="Comic Sans MS" panose="030F0702030302020204" pitchFamily="66" charset="0"/>
            </a:endParaRPr>
          </a:p>
        </p:txBody>
      </p:sp>
      <p:pic>
        <p:nvPicPr>
          <p:cNvPr id="5" name="Picture 4" descr="https://www.kids-world-travel-guide.com/images/xfrenchcheese_shutterstock_225081544-2.jpg.pagespeed.ic.bLYqvajXEu.jpg"/>
          <p:cNvPicPr/>
          <p:nvPr/>
        </p:nvPicPr>
        <p:blipFill>
          <a:blip r:embed="rId2">
            <a:extLst>
              <a:ext uri="{28A0092B-C50C-407E-A947-70E740481C1C}">
                <a14:useLocalDpi xmlns:a14="http://schemas.microsoft.com/office/drawing/2010/main" val="0"/>
              </a:ext>
            </a:extLst>
          </a:blip>
          <a:srcRect/>
          <a:stretch>
            <a:fillRect/>
          </a:stretch>
        </p:blipFill>
        <p:spPr bwMode="auto">
          <a:xfrm>
            <a:off x="7289073" y="3788227"/>
            <a:ext cx="4597583" cy="2977541"/>
          </a:xfrm>
          <a:prstGeom prst="rect">
            <a:avLst/>
          </a:prstGeom>
          <a:noFill/>
          <a:ln>
            <a:noFill/>
          </a:ln>
        </p:spPr>
      </p:pic>
    </p:spTree>
    <p:extLst>
      <p:ext uri="{BB962C8B-B14F-4D97-AF65-F5344CB8AC3E}">
        <p14:creationId xmlns:p14="http://schemas.microsoft.com/office/powerpoint/2010/main" val="3765701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006" y="0"/>
            <a:ext cx="11795760" cy="5447645"/>
          </a:xfrm>
          <a:prstGeom prst="rect">
            <a:avLst/>
          </a:prstGeom>
        </p:spPr>
        <p:txBody>
          <a:bodyPr wrap="square">
            <a:spAutoFit/>
          </a:bodyPr>
          <a:lstStyle/>
          <a:p>
            <a:pPr algn="ctr">
              <a:spcBef>
                <a:spcPct val="0"/>
              </a:spcBef>
            </a:pPr>
            <a:r>
              <a:rPr lang="en-US" altLang="en-US" sz="6000" dirty="0" smtClean="0">
                <a:solidFill>
                  <a:schemeClr val="bg1"/>
                </a:solidFill>
                <a:latin typeface="Comic Sans MS" panose="030F0702030302020204" pitchFamily="66" charset="0"/>
              </a:rPr>
              <a:t>Escargot (snails!)</a:t>
            </a:r>
          </a:p>
          <a:p>
            <a:pPr algn="ctr">
              <a:spcBef>
                <a:spcPct val="0"/>
              </a:spcBef>
            </a:pPr>
            <a:endParaRPr lang="en-US" altLang="en-US" sz="6000" dirty="0" smtClean="0">
              <a:solidFill>
                <a:schemeClr val="bg1"/>
              </a:solidFill>
              <a:latin typeface="Comic Sans MS" panose="030F0702030302020204" pitchFamily="66" charset="0"/>
            </a:endParaRPr>
          </a:p>
          <a:p>
            <a:pPr>
              <a:spcBef>
                <a:spcPct val="0"/>
              </a:spcBef>
            </a:pPr>
            <a:r>
              <a:rPr lang="en-US" altLang="en-US" sz="6000" dirty="0" smtClean="0">
                <a:solidFill>
                  <a:schemeClr val="bg1"/>
                </a:solidFill>
                <a:latin typeface="Comic Sans MS" panose="030F0702030302020204" pitchFamily="66" charset="0"/>
              </a:rPr>
              <a:t>An unusual dish of edible land snails cooked with butter, garlic and parsley.</a:t>
            </a:r>
          </a:p>
          <a:p>
            <a:pPr>
              <a:spcBef>
                <a:spcPct val="0"/>
              </a:spcBef>
            </a:pPr>
            <a:endParaRPr lang="en-US" altLang="en-US" sz="4800" dirty="0" smtClean="0">
              <a:solidFill>
                <a:schemeClr val="bg1"/>
              </a:solidFill>
              <a:latin typeface="Comic Sans MS" panose="030F0702030302020204" pitchFamily="66" charset="0"/>
            </a:endParaRPr>
          </a:p>
        </p:txBody>
      </p:sp>
      <p:pic>
        <p:nvPicPr>
          <p:cNvPr id="6" name="Picture 5" descr="Escargots à la Bourguignonne recipe | Epicurious.com"/>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1245" y="4467930"/>
            <a:ext cx="4481195" cy="1959429"/>
          </a:xfrm>
          <a:prstGeom prst="rect">
            <a:avLst/>
          </a:prstGeom>
          <a:noFill/>
          <a:ln>
            <a:noFill/>
          </a:ln>
        </p:spPr>
      </p:pic>
    </p:spTree>
    <p:extLst>
      <p:ext uri="{BB962C8B-B14F-4D97-AF65-F5344CB8AC3E}">
        <p14:creationId xmlns:p14="http://schemas.microsoft.com/office/powerpoint/2010/main" val="42310033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rench Flag | Buy Flag of French | The Flag Sho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72445" y="2420212"/>
            <a:ext cx="2351315" cy="2351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60461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TotalTime>
  <Words>274</Words>
  <Application>Microsoft Office PowerPoint</Application>
  <PresentationFormat>Widescreen</PresentationFormat>
  <Paragraphs>35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French Food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C2k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MCWILLIAMS</dc:creator>
  <cp:lastModifiedBy>N MCWILLIAMS</cp:lastModifiedBy>
  <cp:revision>33</cp:revision>
  <dcterms:created xsi:type="dcterms:W3CDTF">2019-05-26T15:31:34Z</dcterms:created>
  <dcterms:modified xsi:type="dcterms:W3CDTF">2020-05-05T16:34:15Z</dcterms:modified>
</cp:coreProperties>
</file>