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9" r:id="rId4"/>
    <p:sldId id="278" r:id="rId5"/>
    <p:sldId id="270" r:id="rId6"/>
    <p:sldId id="271" r:id="rId7"/>
    <p:sldId id="272" r:id="rId8"/>
    <p:sldId id="274" r:id="rId9"/>
    <p:sldId id="275" r:id="rId10"/>
    <p:sldId id="276" r:id="rId11"/>
    <p:sldId id="277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29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25086" y="2214692"/>
            <a:ext cx="5813571" cy="3322041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Writing a Diary Entry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36" y="1724773"/>
            <a:ext cx="3368515" cy="426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05930" y="2444551"/>
            <a:ext cx="4882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To get this right,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just follow a few easy steps...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593" y="2479419"/>
            <a:ext cx="5740815" cy="2178269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>
            <a:off x="6350466" y="2520422"/>
            <a:ext cx="142613" cy="9526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540519" y="4794212"/>
            <a:ext cx="8053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or it can be included in the first few sentences of a diary entry like this...</a:t>
            </a:r>
            <a:br>
              <a:rPr lang="en-US" sz="1600" dirty="0"/>
            </a:br>
            <a:endParaRPr lang="en-US" sz="1600" dirty="0"/>
          </a:p>
          <a:p>
            <a:pPr algn="ctr"/>
            <a:r>
              <a:rPr lang="en-US" sz="1600" dirty="0"/>
              <a:t>‘It is past </a:t>
            </a:r>
            <a:r>
              <a:rPr lang="en-US" sz="1600" b="1" u="sng" dirty="0"/>
              <a:t>midnight</a:t>
            </a:r>
            <a:r>
              <a:rPr lang="en-US" sz="1600" dirty="0"/>
              <a:t> but I am still wide awake because my day has been so exciting.’</a:t>
            </a:r>
            <a:br>
              <a:rPr lang="en-US" sz="1600" dirty="0"/>
            </a:br>
            <a:endParaRPr lang="en-US" sz="1600" dirty="0"/>
          </a:p>
          <a:p>
            <a:pPr algn="ctr"/>
            <a:r>
              <a:rPr lang="en-US" sz="1600" dirty="0"/>
              <a:t>This is important because it tells the reader exactly </a:t>
            </a:r>
            <a:r>
              <a:rPr lang="en-US" sz="1600" b="1" dirty="0"/>
              <a:t>when</a:t>
            </a:r>
            <a:r>
              <a:rPr lang="en-US" sz="1600" dirty="0"/>
              <a:t> the diary is being written.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57207" y="2214625"/>
            <a:ext cx="60295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The date or time can be written at the top of the page like this...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16" name="Group 15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include the date and/or time</a:t>
                </a:r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219" y="1223031"/>
            <a:ext cx="912839" cy="72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80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1" y="3189768"/>
            <a:ext cx="76327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Look at the sentence below. How would you change it into the past tense?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I can not sleep very well as I am so excited about my birthday party! I wake up at 5am and get dressed…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I </a:t>
            </a:r>
            <a:r>
              <a:rPr lang="en-GB" sz="1600" b="1" dirty="0">
                <a:solidFill>
                  <a:srgbClr val="18A0DB"/>
                </a:solidFill>
              </a:rPr>
              <a:t>could</a:t>
            </a:r>
            <a:r>
              <a:rPr lang="en-GB" sz="1600" dirty="0"/>
              <a:t> not sleep very well as I </a:t>
            </a:r>
            <a:r>
              <a:rPr lang="en-GB" sz="1600" b="1" dirty="0">
                <a:solidFill>
                  <a:srgbClr val="18A0DB"/>
                </a:solidFill>
              </a:rPr>
              <a:t>was</a:t>
            </a:r>
            <a:r>
              <a:rPr lang="en-GB" sz="1600" dirty="0"/>
              <a:t> so excited about my birthday party! I </a:t>
            </a:r>
            <a:r>
              <a:rPr lang="en-GB" sz="1600" b="1" dirty="0">
                <a:solidFill>
                  <a:srgbClr val="18A0DB"/>
                </a:solidFill>
              </a:rPr>
              <a:t>woke</a:t>
            </a:r>
            <a:r>
              <a:rPr lang="en-GB" sz="1600" dirty="0"/>
              <a:t> up at 5am and </a:t>
            </a:r>
            <a:r>
              <a:rPr lang="en-GB" sz="1600" b="1" dirty="0">
                <a:solidFill>
                  <a:srgbClr val="18A0DB"/>
                </a:solidFill>
              </a:rPr>
              <a:t>got</a:t>
            </a:r>
            <a:r>
              <a:rPr lang="en-GB" sz="1600" dirty="0"/>
              <a:t> dressed…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57207" y="2214625"/>
            <a:ext cx="60295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When we write a diary, we write in the past tense. This is because we are writing about something that has </a:t>
            </a:r>
            <a:br>
              <a:rPr lang="en-GB" sz="1600" dirty="0"/>
            </a:br>
            <a:r>
              <a:rPr lang="en-GB" sz="1600" dirty="0"/>
              <a:t>already happened.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16" name="Group 15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000" b="1" dirty="0">
                    <a:solidFill>
                      <a:schemeClr val="bg1"/>
                    </a:solidFill>
                  </a:rPr>
                  <a:t>be written in the past tense</a:t>
                </a:r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99" y="5221550"/>
            <a:ext cx="3883071" cy="1087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887" y="1027431"/>
            <a:ext cx="860186" cy="121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7499" y="2242225"/>
            <a:ext cx="70090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These words are special because they tell us the diary is being</a:t>
            </a:r>
            <a:br>
              <a:rPr lang="en-US" sz="1600" dirty="0"/>
            </a:br>
            <a:r>
              <a:rPr lang="en-US" sz="1600" dirty="0"/>
              <a:t>written </a:t>
            </a:r>
            <a:r>
              <a:rPr lang="en-US" sz="1600" b="1" dirty="0"/>
              <a:t>by</a:t>
            </a:r>
            <a:r>
              <a:rPr lang="en-US" sz="1600" dirty="0"/>
              <a:t> someone and they are talking about </a:t>
            </a:r>
            <a:r>
              <a:rPr lang="en-US" sz="1600" b="1" dirty="0"/>
              <a:t>themselves</a:t>
            </a:r>
            <a:r>
              <a:rPr lang="en-US" sz="1600" dirty="0"/>
              <a:t>.</a:t>
            </a:r>
          </a:p>
          <a:p>
            <a:pPr algn="ctr"/>
            <a:r>
              <a:rPr lang="en-US" sz="1600" dirty="0"/>
              <a:t>We call this kind of writing ‘</a:t>
            </a:r>
            <a:r>
              <a:rPr lang="en-US" sz="1600" b="1" dirty="0"/>
              <a:t>first person</a:t>
            </a:r>
            <a:r>
              <a:rPr lang="en-US" sz="1600" dirty="0"/>
              <a:t>’. Look at these two examples. Which one uses the correct words to be written in </a:t>
            </a:r>
            <a:r>
              <a:rPr lang="en-US" dirty="0"/>
              <a:t>‘</a:t>
            </a:r>
            <a:r>
              <a:rPr lang="en-US" b="1" dirty="0"/>
              <a:t>first person</a:t>
            </a:r>
            <a:r>
              <a:rPr lang="en-US" dirty="0"/>
              <a:t>’?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41815" y="3373511"/>
            <a:ext cx="7009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I</a:t>
            </a:r>
            <a:r>
              <a:rPr lang="en-US" sz="1600" dirty="0"/>
              <a:t> played with the new football I got for </a:t>
            </a:r>
            <a:r>
              <a:rPr lang="en-US" sz="1600" b="1" dirty="0"/>
              <a:t>my</a:t>
            </a:r>
            <a:r>
              <a:rPr lang="en-US" sz="1600" dirty="0"/>
              <a:t> birthday.</a:t>
            </a:r>
            <a:br>
              <a:rPr lang="en-US" sz="1600" dirty="0"/>
            </a:br>
            <a:r>
              <a:rPr lang="en-US" sz="1600" dirty="0"/>
              <a:t>When </a:t>
            </a:r>
            <a:r>
              <a:rPr lang="en-US" sz="1600" b="1" dirty="0"/>
              <a:t>my</a:t>
            </a:r>
            <a:r>
              <a:rPr lang="en-US" sz="1600" dirty="0"/>
              <a:t> brother came home, </a:t>
            </a:r>
            <a:r>
              <a:rPr lang="en-US" sz="1600" b="1" dirty="0"/>
              <a:t>we</a:t>
            </a:r>
            <a:r>
              <a:rPr lang="en-US" sz="1600" dirty="0"/>
              <a:t> went inside </a:t>
            </a:r>
            <a:r>
              <a:rPr lang="en-US" sz="1600" b="1" dirty="0"/>
              <a:t>our</a:t>
            </a:r>
            <a:r>
              <a:rPr lang="en-US" sz="1600" dirty="0"/>
              <a:t> house. </a:t>
            </a:r>
            <a:r>
              <a:rPr lang="en-US" sz="1600" b="1" dirty="0">
                <a:solidFill>
                  <a:schemeClr val="bg1"/>
                </a:solidFill>
              </a:rPr>
              <a:t>First person!</a:t>
            </a:r>
            <a:br>
              <a:rPr lang="en-US" sz="1600" b="1" dirty="0">
                <a:solidFill>
                  <a:schemeClr val="bg1"/>
                </a:solidFill>
              </a:rPr>
            </a:br>
            <a:endParaRPr lang="en-GB" sz="1600" dirty="0">
              <a:solidFill>
                <a:schemeClr val="bg1"/>
              </a:solidFill>
            </a:endParaRPr>
          </a:p>
          <a:p>
            <a:pPr algn="ctr"/>
            <a:r>
              <a:rPr lang="en-US" sz="1600" dirty="0"/>
              <a:t>     </a:t>
            </a:r>
            <a:endParaRPr lang="en-US" sz="1600" b="1" dirty="0">
              <a:solidFill>
                <a:schemeClr val="accent5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493" y="4793911"/>
            <a:ext cx="1351612" cy="1347547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use the words ‘I’, ‘my’, ‘we’ and ‘our’</a:t>
                </a:r>
              </a:p>
            </p:txBody>
          </p:sp>
        </p:grpSp>
        <p:sp>
          <p:nvSpPr>
            <p:cNvPr id="21" name="Oval 20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83" y="1098547"/>
            <a:ext cx="1082394" cy="92553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372939" y="3630851"/>
            <a:ext cx="15569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accent5"/>
                </a:solidFill>
              </a:rPr>
              <a:t>First person!</a:t>
            </a:r>
            <a:br>
              <a:rPr lang="en-US" sz="1600" b="1" dirty="0">
                <a:solidFill>
                  <a:schemeClr val="accent5"/>
                </a:solidFill>
              </a:rPr>
            </a:br>
            <a:endParaRPr lang="en-GB" sz="1600" dirty="0"/>
          </a:p>
        </p:txBody>
      </p:sp>
      <p:sp>
        <p:nvSpPr>
          <p:cNvPr id="27" name="Rectangle 26"/>
          <p:cNvSpPr/>
          <p:nvPr/>
        </p:nvSpPr>
        <p:spPr>
          <a:xfrm>
            <a:off x="585004" y="4085373"/>
            <a:ext cx="7973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She</a:t>
            </a:r>
            <a:r>
              <a:rPr lang="en-US" sz="1600" dirty="0"/>
              <a:t> played with the new football she got for </a:t>
            </a:r>
            <a:r>
              <a:rPr lang="en-US" sz="1600" b="1" dirty="0"/>
              <a:t>her</a:t>
            </a:r>
            <a:r>
              <a:rPr lang="en-US" sz="1600" dirty="0"/>
              <a:t> birthday.</a:t>
            </a:r>
            <a:br>
              <a:rPr lang="en-US" sz="1600" dirty="0"/>
            </a:br>
            <a:r>
              <a:rPr lang="en-US" sz="1600" dirty="0"/>
              <a:t>When </a:t>
            </a:r>
            <a:r>
              <a:rPr lang="en-US" sz="1600" b="1" dirty="0"/>
              <a:t>her</a:t>
            </a:r>
            <a:r>
              <a:rPr lang="en-US" sz="1600" dirty="0"/>
              <a:t> brother got home, </a:t>
            </a:r>
            <a:r>
              <a:rPr lang="en-US" sz="1600" b="1" dirty="0"/>
              <a:t>they</a:t>
            </a:r>
            <a:r>
              <a:rPr lang="en-US" sz="1600" dirty="0"/>
              <a:t> went inside </a:t>
            </a:r>
            <a:r>
              <a:rPr lang="en-US" sz="1600" b="1" dirty="0"/>
              <a:t>their</a:t>
            </a:r>
            <a:r>
              <a:rPr lang="en-US" sz="1600" dirty="0"/>
              <a:t> house. </a:t>
            </a:r>
            <a:r>
              <a:rPr lang="en-US" sz="1600" b="1" dirty="0">
                <a:solidFill>
                  <a:schemeClr val="bg1"/>
                </a:solidFill>
              </a:rPr>
              <a:t>Not first person!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372939" y="4331594"/>
            <a:ext cx="17267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accent5"/>
                </a:solidFill>
              </a:rPr>
              <a:t>Not first person!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0012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46917" y="1988665"/>
            <a:ext cx="46501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When we write a diary, we have to make</a:t>
            </a:r>
            <a:br>
              <a:rPr lang="en-US" sz="1600" dirty="0"/>
            </a:br>
            <a:r>
              <a:rPr lang="en-US" sz="1600" dirty="0"/>
              <a:t>the reader think we were really there.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5320" y="2573440"/>
            <a:ext cx="55933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can do this by including lots of detail and description.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1543432" y="2911994"/>
            <a:ext cx="6057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</a:t>
            </a:r>
            <a:br>
              <a:rPr lang="en-US" sz="1600" dirty="0"/>
            </a:br>
            <a:r>
              <a:rPr lang="en-US" sz="1600" dirty="0"/>
              <a:t>What extra detail and description could you add to make it sound as if it was written by someone who was really there?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" y="3027396"/>
            <a:ext cx="1206612" cy="311651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29441" y="4281660"/>
            <a:ext cx="6027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My noisy, trustworthy rocket landed on the rocky, uninviting moon at exactly 5 o’clock. I met some hilarious, spotty aliens who live in dark, gloomy craters and we had a picnic of jam sandwiches and moon cakes.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2453">
            <a:off x="7564840" y="4965648"/>
            <a:ext cx="910093" cy="13335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525" y="3845799"/>
            <a:ext cx="982811" cy="741715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379931" y="1229949"/>
            <a:ext cx="661472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13659" y="1421076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write as if you were there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1" t="-90" r="13657" b="90"/>
          <a:stretch/>
        </p:blipFill>
        <p:spPr>
          <a:xfrm>
            <a:off x="1149349" y="1031795"/>
            <a:ext cx="1118296" cy="1118296"/>
          </a:xfrm>
          <a:prstGeom prst="ellipse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931" y="1088807"/>
            <a:ext cx="657132" cy="1004272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1152726" y="1035172"/>
            <a:ext cx="1111542" cy="1111542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2386370" y="4279632"/>
            <a:ext cx="2156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noisy, trustworthy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482044" y="4279930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rocky,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088061" y="4555122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uninviting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113424" y="4555122"/>
            <a:ext cx="907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exactly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716313" y="4830024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hilarious, spotty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096992" y="4829733"/>
            <a:ext cx="3576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who live in dark, gloomy craters 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802578" y="5102216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of jam sandwiches and moon cakes</a:t>
            </a:r>
            <a:endParaRPr lang="en-GB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10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In a diary, we usually write about the events of our day in the order they happened, starting with what we did first when we woke up</a:t>
            </a:r>
          </a:p>
          <a:p>
            <a:pPr algn="ctr"/>
            <a:r>
              <a:rPr lang="en-US" sz="1600" dirty="0"/>
              <a:t>and finishing with the end of our day.</a:t>
            </a:r>
          </a:p>
        </p:txBody>
      </p:sp>
      <p:sp>
        <p:nvSpPr>
          <p:cNvPr id="8" name="Rectangle 7"/>
          <p:cNvSpPr/>
          <p:nvPr/>
        </p:nvSpPr>
        <p:spPr>
          <a:xfrm>
            <a:off x="1543432" y="3086625"/>
            <a:ext cx="60571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only include the most important or interesting events.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97149" y="990896"/>
            <a:ext cx="6349702" cy="1111542"/>
            <a:chOff x="755773" y="990896"/>
            <a:chExt cx="634970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1740715" y="1229949"/>
              <a:ext cx="5364760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111751" y="1401787"/>
                <a:ext cx="3556933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put the most important events in order</a:t>
                </a:r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755773" y="990896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718" y="1185622"/>
              <a:ext cx="827651" cy="691697"/>
            </a:xfrm>
            <a:prstGeom prst="rect">
              <a:avLst/>
            </a:prstGeom>
          </p:spPr>
        </p:pic>
      </p:grpSp>
      <p:sp>
        <p:nvSpPr>
          <p:cNvPr id="20" name="Rectangle 19"/>
          <p:cNvSpPr/>
          <p:nvPr/>
        </p:nvSpPr>
        <p:spPr>
          <a:xfrm>
            <a:off x="1543432" y="3407440"/>
            <a:ext cx="60571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sentences below.</a:t>
            </a:r>
            <a:br>
              <a:rPr lang="en-US" sz="1600" dirty="0"/>
            </a:br>
            <a:r>
              <a:rPr lang="en-US" sz="1600" dirty="0"/>
              <a:t>What order should they go in if they were part of a diary entry?</a:t>
            </a:r>
            <a:endParaRPr lang="en-US" sz="1600" i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1" y="4666673"/>
            <a:ext cx="989901" cy="2080329"/>
          </a:xfrm>
          <a:prstGeom prst="rect">
            <a:avLst/>
          </a:prstGeom>
        </p:spPr>
      </p:pic>
      <p:sp>
        <p:nvSpPr>
          <p:cNvPr id="15" name="In the afternoon"/>
          <p:cNvSpPr/>
          <p:nvPr/>
        </p:nvSpPr>
        <p:spPr>
          <a:xfrm>
            <a:off x="1092523" y="4328119"/>
            <a:ext cx="69589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In the afternoon I went up to the battlements to practise my arrow skills. </a:t>
            </a:r>
          </a:p>
        </p:txBody>
      </p:sp>
      <p:sp>
        <p:nvSpPr>
          <p:cNvPr id="22" name="I woke up early"/>
          <p:cNvSpPr/>
          <p:nvPr/>
        </p:nvSpPr>
        <p:spPr>
          <a:xfrm>
            <a:off x="906988" y="4670033"/>
            <a:ext cx="733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 woke up early and joined the other knights in the main hall for a breakfast.</a:t>
            </a:r>
          </a:p>
        </p:txBody>
      </p:sp>
      <p:sp>
        <p:nvSpPr>
          <p:cNvPr id="16" name="I fell asleep"/>
          <p:cNvSpPr/>
          <p:nvPr/>
        </p:nvSpPr>
        <p:spPr>
          <a:xfrm>
            <a:off x="1864453" y="4976104"/>
            <a:ext cx="54150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fell asleep worrying about what tomorrow could bring...</a:t>
            </a:r>
          </a:p>
        </p:txBody>
      </p:sp>
      <p:sp>
        <p:nvSpPr>
          <p:cNvPr id="23" name="I woke up early"/>
          <p:cNvSpPr/>
          <p:nvPr/>
        </p:nvSpPr>
        <p:spPr>
          <a:xfrm>
            <a:off x="1552524" y="5330765"/>
            <a:ext cx="60389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spent the morning practising sword fighting in the castle yard. </a:t>
            </a:r>
          </a:p>
        </p:txBody>
      </p:sp>
      <p:sp>
        <p:nvSpPr>
          <p:cNvPr id="24" name="Click to reveal button"/>
          <p:cNvSpPr/>
          <p:nvPr/>
        </p:nvSpPr>
        <p:spPr>
          <a:xfrm>
            <a:off x="2827090" y="5805182"/>
            <a:ext cx="3489820" cy="47491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correct order</a:t>
            </a:r>
          </a:p>
        </p:txBody>
      </p:sp>
      <p:sp>
        <p:nvSpPr>
          <p:cNvPr id="26" name="I woke up early"/>
          <p:cNvSpPr/>
          <p:nvPr/>
        </p:nvSpPr>
        <p:spPr>
          <a:xfrm>
            <a:off x="917809" y="4324759"/>
            <a:ext cx="733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 woke up early and joined the other knights in the main hall for a breakfast.</a:t>
            </a:r>
          </a:p>
        </p:txBody>
      </p:sp>
      <p:sp>
        <p:nvSpPr>
          <p:cNvPr id="28" name="I woke up early"/>
          <p:cNvSpPr/>
          <p:nvPr/>
        </p:nvSpPr>
        <p:spPr>
          <a:xfrm>
            <a:off x="1350040" y="4659507"/>
            <a:ext cx="60389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spent the morning practising sword fighting in the castle yard. </a:t>
            </a:r>
          </a:p>
        </p:txBody>
      </p:sp>
      <p:sp>
        <p:nvSpPr>
          <p:cNvPr id="29" name="In the afternoon"/>
          <p:cNvSpPr/>
          <p:nvPr/>
        </p:nvSpPr>
        <p:spPr>
          <a:xfrm>
            <a:off x="1103344" y="4994255"/>
            <a:ext cx="69589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In the afternoon I went up to the battlements to practise my arrow skills. </a:t>
            </a:r>
          </a:p>
        </p:txBody>
      </p:sp>
      <p:sp>
        <p:nvSpPr>
          <p:cNvPr id="30" name="I fell asleep"/>
          <p:cNvSpPr/>
          <p:nvPr/>
        </p:nvSpPr>
        <p:spPr>
          <a:xfrm>
            <a:off x="1661969" y="5329002"/>
            <a:ext cx="54150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fell asleep worrying about what tomorrow could bring...</a:t>
            </a:r>
          </a:p>
        </p:txBody>
      </p:sp>
    </p:spTree>
    <p:extLst>
      <p:ext uri="{BB962C8B-B14F-4D97-AF65-F5344CB8AC3E}">
        <p14:creationId xmlns:p14="http://schemas.microsoft.com/office/powerpoint/2010/main" val="138578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5" grpId="2"/>
      <p:bldP spid="22" grpId="0"/>
      <p:bldP spid="22" grpId="1"/>
      <p:bldP spid="16" grpId="0"/>
      <p:bldP spid="16" grpId="1"/>
      <p:bldP spid="23" grpId="0"/>
      <p:bldP spid="23" grpId="1"/>
      <p:bldP spid="24" grpId="0" animBg="1"/>
      <p:bldP spid="26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 diary is usually a secret place to write how you feel about what has happened to you in the day.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97149" y="990896"/>
            <a:ext cx="6349702" cy="1111542"/>
            <a:chOff x="755773" y="990896"/>
            <a:chExt cx="634970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1740715" y="1229949"/>
              <a:ext cx="5364760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111751" y="1401787"/>
                <a:ext cx="3556933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describe feelings</a:t>
                </a:r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755773" y="990896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79" t="-5355" r="-9579" b="-1"/>
          <a:stretch/>
        </p:blipFill>
        <p:spPr>
          <a:xfrm>
            <a:off x="1397149" y="975264"/>
            <a:ext cx="1111542" cy="1111542"/>
          </a:xfrm>
          <a:prstGeom prst="ellipse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306779" y="2740713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In a diary, you might include feelings, hopes or fears that you wouldn’t want anyone to know about.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311544" y="3299768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examples below.</a:t>
            </a:r>
            <a:br>
              <a:rPr lang="en-US" sz="1600" dirty="0"/>
            </a:br>
            <a:r>
              <a:rPr lang="en-US" sz="1600" dirty="0"/>
              <a:t>Where have these diary writers described their feelings?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990223" y="4033945"/>
            <a:ext cx="716355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changed the poorly soldiers’ bandages and cleaned their wounds. Some of the injuries made me feel sick to look at but I didn’t let my disgust show.</a:t>
            </a:r>
          </a:p>
          <a:p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990223" y="4742402"/>
            <a:ext cx="71635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couldn’t believe we’d won The World Cup! I was flooded with disbelief</a:t>
            </a:r>
            <a:br>
              <a:rPr lang="en-US" sz="1600" dirty="0"/>
            </a:br>
            <a:r>
              <a:rPr lang="en-US" sz="1600" dirty="0"/>
              <a:t>and my whole body tingled with excitement and pride.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258875" y="4286058"/>
            <a:ext cx="18533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made me feel sick</a:t>
            </a:r>
            <a:r>
              <a:rPr lang="en-US" sz="1600" dirty="0"/>
              <a:t> </a:t>
            </a:r>
            <a:endParaRPr lang="en-GB" sz="1600" dirty="0"/>
          </a:p>
        </p:txBody>
      </p:sp>
      <p:sp>
        <p:nvSpPr>
          <p:cNvPr id="18" name="Rectangle 17"/>
          <p:cNvSpPr/>
          <p:nvPr/>
        </p:nvSpPr>
        <p:spPr>
          <a:xfrm>
            <a:off x="6557219" y="4286058"/>
            <a:ext cx="8274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disgust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87839" y="4742402"/>
            <a:ext cx="21242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flooded with disbelief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20947" y="4979507"/>
            <a:ext cx="20826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excitement and pride</a:t>
            </a:r>
            <a:endParaRPr lang="en-GB" sz="1600" dirty="0">
              <a:solidFill>
                <a:schemeClr val="accent5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15022" y="1684438"/>
            <a:ext cx="1588521" cy="3677892"/>
            <a:chOff x="215022" y="1684438"/>
            <a:chExt cx="1588521" cy="367789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55" y="2878026"/>
              <a:ext cx="1534288" cy="248430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55079" flipH="1">
              <a:off x="215022" y="1684438"/>
              <a:ext cx="1326732" cy="1055447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6176800" y="4257104"/>
            <a:ext cx="2945141" cy="2730468"/>
            <a:chOff x="6176800" y="4257104"/>
            <a:chExt cx="2945141" cy="2730468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6800" y="5285631"/>
              <a:ext cx="2632364" cy="170194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92723">
              <a:off x="7840999" y="4257104"/>
              <a:ext cx="1280942" cy="10190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951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" grpId="0"/>
      <p:bldP spid="27" grpId="0"/>
      <p:bldP spid="2" grpId="0"/>
      <p:bldP spid="31" grpId="0"/>
      <p:bldP spid="17" grpId="0"/>
      <p:bldP spid="18" grpId="0"/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 diary is usually describing lots of events.</a:t>
            </a:r>
            <a:br>
              <a:rPr lang="en-US" sz="1600" dirty="0"/>
            </a:br>
            <a:r>
              <a:rPr lang="en-US" sz="1600" dirty="0"/>
              <a:t>To make sense of when these events happened it is helpful to include time linking words, such as ‘next’, ‘first’ and ‘then’.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58596" y="1119258"/>
            <a:ext cx="6295181" cy="707886"/>
            <a:chOff x="1912691" y="1252283"/>
            <a:chExt cx="3671513" cy="707886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27271" y="1252283"/>
              <a:ext cx="3556933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use time linking words, e.g. ‘next’, ‘first’ and ‘then’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873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1306779" y="3017712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If we just use one word, such as ‘and’ to link the events</a:t>
            </a:r>
            <a:br>
              <a:rPr lang="en-US" sz="1600" dirty="0"/>
            </a:br>
            <a:r>
              <a:rPr lang="en-US" sz="1600" dirty="0"/>
              <a:t>in our diary it can get very boring!</a:t>
            </a:r>
          </a:p>
        </p:txBody>
      </p:sp>
      <p:sp>
        <p:nvSpPr>
          <p:cNvPr id="2" name="Rectangle 1"/>
          <p:cNvSpPr/>
          <p:nvPr/>
        </p:nvSpPr>
        <p:spPr>
          <a:xfrm>
            <a:off x="670549" y="3602487"/>
            <a:ext cx="77933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 Can you think of different time words the writer could use at the start of each sentence to make their diary entry more interesting?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52" t="4620" r="-32352" b="6508"/>
          <a:stretch/>
        </p:blipFill>
        <p:spPr>
          <a:xfrm>
            <a:off x="873652" y="914655"/>
            <a:ext cx="1111542" cy="1098545"/>
          </a:xfrm>
          <a:prstGeom prst="ellipse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70549" y="4310944"/>
            <a:ext cx="77933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(First,) </a:t>
            </a:r>
            <a:r>
              <a:rPr lang="en-US" sz="1600" dirty="0"/>
              <a:t>I scrubbed the deck. </a:t>
            </a:r>
            <a:r>
              <a:rPr lang="en-US" sz="1600" dirty="0">
                <a:solidFill>
                  <a:schemeClr val="bg1"/>
                </a:solidFill>
              </a:rPr>
              <a:t>(Next,) </a:t>
            </a:r>
            <a:r>
              <a:rPr lang="en-US" sz="1600" dirty="0"/>
              <a:t>I climbed the rigging to keep a lookout. </a:t>
            </a:r>
            <a:r>
              <a:rPr lang="en-US" sz="1600" dirty="0">
                <a:solidFill>
                  <a:schemeClr val="bg1"/>
                </a:solidFill>
              </a:rPr>
              <a:t>(Then,) (then,) </a:t>
            </a:r>
            <a:r>
              <a:rPr lang="en-US" sz="1600" dirty="0"/>
              <a:t>We stood to attention for the captain to talk to us.</a:t>
            </a:r>
            <a:br>
              <a:rPr lang="en-US" sz="1600" dirty="0"/>
            </a:br>
            <a:r>
              <a:rPr lang="en-US" sz="1600" dirty="0">
                <a:solidFill>
                  <a:schemeClr val="bg1"/>
                </a:solidFill>
              </a:rPr>
              <a:t>(After that,) </a:t>
            </a:r>
            <a:r>
              <a:rPr lang="en-US" sz="1600" dirty="0"/>
              <a:t>The captain made someone walk the plank!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70549" y="4310943"/>
            <a:ext cx="10129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5"/>
                </a:solidFill>
              </a:rPr>
              <a:t>(First,)</a:t>
            </a:r>
            <a:endParaRPr lang="en-US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9873" y="4310943"/>
            <a:ext cx="1629837" cy="28342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496" y="5070535"/>
            <a:ext cx="2100246" cy="1653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4898">
            <a:off x="2588464" y="5244794"/>
            <a:ext cx="878330" cy="146370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309315" y="4310943"/>
            <a:ext cx="9258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(Next,)</a:t>
            </a:r>
            <a:endParaRPr lang="en-GB" sz="1600" dirty="0"/>
          </a:p>
        </p:txBody>
      </p:sp>
      <p:sp>
        <p:nvSpPr>
          <p:cNvPr id="22" name="Rectangle 21"/>
          <p:cNvSpPr/>
          <p:nvPr/>
        </p:nvSpPr>
        <p:spPr>
          <a:xfrm>
            <a:off x="1985194" y="4817822"/>
            <a:ext cx="12861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(After that,)</a:t>
            </a:r>
            <a:endParaRPr lang="en-GB" sz="1600" dirty="0"/>
          </a:p>
        </p:txBody>
      </p:sp>
      <p:sp>
        <p:nvSpPr>
          <p:cNvPr id="23" name="Rectangle 22"/>
          <p:cNvSpPr/>
          <p:nvPr/>
        </p:nvSpPr>
        <p:spPr>
          <a:xfrm>
            <a:off x="1809683" y="4556403"/>
            <a:ext cx="9509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(Then,) 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72009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/>
      <p:bldP spid="2" grpId="0"/>
      <p:bldP spid="9" grpId="0"/>
      <p:bldP spid="20" grpId="0"/>
      <p:bldP spid="16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73652" y="1896432"/>
            <a:ext cx="7423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As well as explaining </a:t>
            </a:r>
            <a:r>
              <a:rPr lang="en-US" sz="1600" b="1" dirty="0"/>
              <a:t>when </a:t>
            </a:r>
            <a:r>
              <a:rPr lang="en-US" sz="1600" dirty="0"/>
              <a:t>events take place,</a:t>
            </a:r>
            <a:br>
              <a:rPr lang="en-US" sz="1600" dirty="0"/>
            </a:br>
            <a:r>
              <a:rPr lang="en-US" sz="1600" dirty="0"/>
              <a:t>it is also helpful to explain </a:t>
            </a:r>
            <a:r>
              <a:rPr lang="en-US" sz="1600" b="1" dirty="0"/>
              <a:t>where</a:t>
            </a:r>
            <a:r>
              <a:rPr lang="en-US" sz="1600" dirty="0"/>
              <a:t> they took place.</a:t>
            </a:r>
            <a:r>
              <a:rPr lang="en-US" sz="1600" b="1" dirty="0"/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58596" y="1142102"/>
            <a:ext cx="6295181" cy="662730"/>
            <a:chOff x="1912691" y="1275127"/>
            <a:chExt cx="3671513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515421" y="1391790"/>
              <a:ext cx="2466054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talk about where events happened.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873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1" y="1003514"/>
            <a:ext cx="923763" cy="92259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71651" y="2493114"/>
            <a:ext cx="71821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might want to include the country, city, building, room</a:t>
            </a:r>
            <a:br>
              <a:rPr lang="en-US" sz="1600" dirty="0"/>
            </a:br>
            <a:r>
              <a:rPr lang="en-US" sz="1600" dirty="0"/>
              <a:t>or even planet where events take place!</a:t>
            </a:r>
          </a:p>
        </p:txBody>
      </p:sp>
      <p:sp>
        <p:nvSpPr>
          <p:cNvPr id="10" name="Rectangle 9"/>
          <p:cNvSpPr/>
          <p:nvPr/>
        </p:nvSpPr>
        <p:spPr>
          <a:xfrm>
            <a:off x="873653" y="3077889"/>
            <a:ext cx="72801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 How could you include where these</a:t>
            </a:r>
            <a:br>
              <a:rPr lang="en-US" sz="1600" dirty="0"/>
            </a:br>
            <a:r>
              <a:rPr lang="en-US" sz="1600" dirty="0"/>
              <a:t>events took place to help the reader understand?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9" y="3221372"/>
            <a:ext cx="1331401" cy="3636628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581823" y="4279976"/>
            <a:ext cx="67243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arrived in this tiny English village, early this morning. The journey from London was very long and tiring. We waited around for ages in a church hall until different families came to choose us. I was chosen by a lady called </a:t>
            </a:r>
            <a:r>
              <a:rPr lang="en-US" sz="1600" dirty="0" err="1"/>
              <a:t>Mrs</a:t>
            </a:r>
            <a:r>
              <a:rPr lang="en-US" sz="1600" dirty="0"/>
              <a:t> Moggs. Now, I am writing this in a strange bed, in my new room at her thatched cottage, missing my home in the East End.</a:t>
            </a:r>
            <a:endParaRPr lang="en-GB" sz="1600" dirty="0"/>
          </a:p>
        </p:txBody>
      </p:sp>
      <p:sp>
        <p:nvSpPr>
          <p:cNvPr id="13" name="Rectangle 12"/>
          <p:cNvSpPr/>
          <p:nvPr/>
        </p:nvSpPr>
        <p:spPr>
          <a:xfrm>
            <a:off x="2550252" y="4286669"/>
            <a:ext cx="27009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5"/>
                </a:solidFill>
              </a:rPr>
              <a:t>in this tiny English village,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57324" y="4527589"/>
            <a:ext cx="14045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from London 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697134" y="4529715"/>
            <a:ext cx="5405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a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671832" y="4766487"/>
            <a:ext cx="12202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church hall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13643" y="5016540"/>
            <a:ext cx="23070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a strange bed, in my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30555" y="5259313"/>
            <a:ext cx="33970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new room at her thatched cottage, 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555369" y="5257033"/>
            <a:ext cx="15648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the East End</a:t>
            </a:r>
            <a:endParaRPr lang="en-GB" sz="16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18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0"/>
      <p:bldP spid="13" grpId="0"/>
      <p:bldP spid="15" grpId="0"/>
      <p:bldP spid="23" grpId="0"/>
      <p:bldP spid="24" grpId="0"/>
      <p:bldP spid="26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Checklist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4772" y="1070250"/>
            <a:ext cx="75249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Can you remember all the things you need to do to write a fantastic diary entry?</a:t>
            </a:r>
          </a:p>
        </p:txBody>
      </p:sp>
      <p:sp>
        <p:nvSpPr>
          <p:cNvPr id="21" name="Title 20"/>
          <p:cNvSpPr txBox="1">
            <a:spLocks/>
          </p:cNvSpPr>
          <p:nvPr/>
        </p:nvSpPr>
        <p:spPr>
          <a:xfrm>
            <a:off x="457198" y="1415885"/>
            <a:ext cx="8220075" cy="33831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chemeClr val="tx1"/>
                </a:solidFill>
              </a:rPr>
              <a:t>Diary writing must...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63215" y="2867368"/>
            <a:ext cx="6689802" cy="885513"/>
            <a:chOff x="863215" y="2867368"/>
            <a:chExt cx="6689802" cy="885513"/>
          </a:xfrm>
        </p:grpSpPr>
        <p:sp>
          <p:nvSpPr>
            <p:cNvPr id="25" name="Rectangle 24"/>
            <p:cNvSpPr/>
            <p:nvPr/>
          </p:nvSpPr>
          <p:spPr>
            <a:xfrm>
              <a:off x="1630734" y="3155315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the words ‘I’, ‘my’, ‘we’ and ‘our’;</a:t>
              </a:r>
              <a:endParaRPr lang="en-GB" dirty="0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863215" y="2867368"/>
              <a:ext cx="865017" cy="885513"/>
              <a:chOff x="7491483" y="2867368"/>
              <a:chExt cx="865017" cy="885513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7491483" y="289840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99309" y="2867368"/>
                <a:ext cx="857191" cy="732967"/>
              </a:xfrm>
              <a:prstGeom prst="rect">
                <a:avLst/>
              </a:prstGeom>
            </p:spPr>
          </p:pic>
        </p:grpSp>
      </p:grpSp>
      <p:grpSp>
        <p:nvGrpSpPr>
          <p:cNvPr id="29" name="Group 28"/>
          <p:cNvGrpSpPr/>
          <p:nvPr/>
        </p:nvGrpSpPr>
        <p:grpSpPr>
          <a:xfrm>
            <a:off x="868483" y="3919248"/>
            <a:ext cx="6684534" cy="854480"/>
            <a:chOff x="868483" y="3919248"/>
            <a:chExt cx="6684534" cy="854480"/>
          </a:xfrm>
        </p:grpSpPr>
        <p:sp>
          <p:nvSpPr>
            <p:cNvPr id="37" name="Rectangle 36"/>
            <p:cNvSpPr/>
            <p:nvPr/>
          </p:nvSpPr>
          <p:spPr>
            <a:xfrm>
              <a:off x="1630734" y="4176162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about the most important events in order;</a:t>
              </a: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68483" y="3919248"/>
              <a:ext cx="854480" cy="854480"/>
              <a:chOff x="7491483" y="3919248"/>
              <a:chExt cx="854480" cy="854480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7491483" y="3919248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13312" y="4061675"/>
                <a:ext cx="629184" cy="525831"/>
              </a:xfrm>
              <a:prstGeom prst="rect">
                <a:avLst/>
              </a:prstGeom>
            </p:spPr>
          </p:pic>
        </p:grpSp>
      </p:grpSp>
      <p:grpSp>
        <p:nvGrpSpPr>
          <p:cNvPr id="26" name="Group 25"/>
          <p:cNvGrpSpPr/>
          <p:nvPr/>
        </p:nvGrpSpPr>
        <p:grpSpPr>
          <a:xfrm>
            <a:off x="868483" y="4918005"/>
            <a:ext cx="6684534" cy="854480"/>
            <a:chOff x="868483" y="4918005"/>
            <a:chExt cx="6684534" cy="854480"/>
          </a:xfrm>
        </p:grpSpPr>
        <p:sp>
          <p:nvSpPr>
            <p:cNvPr id="44" name="Rectangle 43"/>
            <p:cNvSpPr/>
            <p:nvPr/>
          </p:nvSpPr>
          <p:spPr>
            <a:xfrm>
              <a:off x="1659252" y="5174919"/>
              <a:ext cx="5893765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time linking words, e.g. ‘next’, ‘first’ and ‘then’; 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868483" y="4918005"/>
              <a:ext cx="854480" cy="854480"/>
              <a:chOff x="7491483" y="4918005"/>
              <a:chExt cx="854480" cy="854480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7491483" y="4918005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32352" t="4620" r="-32352" b="6508"/>
              <a:stretch/>
            </p:blipFill>
            <p:spPr>
              <a:xfrm>
                <a:off x="7501335" y="4932047"/>
                <a:ext cx="834775" cy="825014"/>
              </a:xfrm>
              <a:prstGeom prst="ellipse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868483" y="1836709"/>
            <a:ext cx="6684534" cy="854480"/>
            <a:chOff x="868483" y="1836709"/>
            <a:chExt cx="6684534" cy="854480"/>
          </a:xfrm>
        </p:grpSpPr>
        <p:sp>
          <p:nvSpPr>
            <p:cNvPr id="5" name="Rectangle 4"/>
            <p:cNvSpPr/>
            <p:nvPr/>
          </p:nvSpPr>
          <p:spPr>
            <a:xfrm>
              <a:off x="1257836" y="2075762"/>
              <a:ext cx="6295181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868483" y="1836709"/>
              <a:ext cx="6612463" cy="854480"/>
              <a:chOff x="868483" y="1836709"/>
              <a:chExt cx="6612463" cy="854480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868483" y="1836709"/>
                <a:ext cx="854480" cy="854480"/>
                <a:chOff x="804772" y="1836709"/>
                <a:chExt cx="854480" cy="854480"/>
              </a:xfrm>
            </p:grpSpPr>
            <p:sp>
              <p:nvSpPr>
                <p:cNvPr id="7" name="Oval 6"/>
                <p:cNvSpPr/>
                <p:nvPr/>
              </p:nvSpPr>
              <p:spPr>
                <a:xfrm>
                  <a:off x="804772" y="1836709"/>
                  <a:ext cx="854480" cy="854480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82948" y="2003833"/>
                  <a:ext cx="684075" cy="541972"/>
                </a:xfrm>
                <a:prstGeom prst="rect">
                  <a:avLst/>
                </a:prstGeom>
              </p:spPr>
            </p:pic>
          </p:grpSp>
          <p:sp>
            <p:nvSpPr>
              <p:cNvPr id="19" name="TextBox 18"/>
              <p:cNvSpPr txBox="1"/>
              <p:nvPr/>
            </p:nvSpPr>
            <p:spPr>
              <a:xfrm>
                <a:off x="1708910" y="2089737"/>
                <a:ext cx="5772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include the date and/or time; </a:t>
                </a:r>
                <a:endParaRPr lang="en-US" dirty="0">
                  <a:solidFill>
                    <a:schemeClr val="bg1"/>
                  </a:solidFill>
                  <a:sym typeface="Wingdings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1619496" y="5417870"/>
            <a:ext cx="6587065" cy="854480"/>
            <a:chOff x="1619496" y="5417870"/>
            <a:chExt cx="6587065" cy="854480"/>
          </a:xfrm>
        </p:grpSpPr>
        <p:sp>
          <p:nvSpPr>
            <p:cNvPr id="48" name="Rectangle 47"/>
            <p:cNvSpPr/>
            <p:nvPr/>
          </p:nvSpPr>
          <p:spPr>
            <a:xfrm>
              <a:off x="1619496" y="5656923"/>
              <a:ext cx="5933521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talk about where events happened.</a:t>
              </a:r>
              <a:endParaRPr lang="en-GB" dirty="0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7352081" y="5417870"/>
              <a:ext cx="854480" cy="854480"/>
              <a:chOff x="804772" y="5417870"/>
              <a:chExt cx="854480" cy="854480"/>
            </a:xfrm>
          </p:grpSpPr>
          <p:sp>
            <p:nvSpPr>
              <p:cNvPr id="49" name="Oval 48"/>
              <p:cNvSpPr/>
              <p:nvPr/>
            </p:nvSpPr>
            <p:spPr>
              <a:xfrm>
                <a:off x="804772" y="5417870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6948" y="5490495"/>
                <a:ext cx="710128" cy="709230"/>
              </a:xfrm>
              <a:prstGeom prst="rect">
                <a:avLst/>
              </a:prstGeom>
            </p:spPr>
          </p:pic>
        </p:grpSp>
      </p:grpSp>
      <p:grpSp>
        <p:nvGrpSpPr>
          <p:cNvPr id="28" name="Group 27"/>
          <p:cNvGrpSpPr/>
          <p:nvPr/>
        </p:nvGrpSpPr>
        <p:grpSpPr>
          <a:xfrm>
            <a:off x="1630734" y="4435784"/>
            <a:ext cx="6575827" cy="854480"/>
            <a:chOff x="1630734" y="4435784"/>
            <a:chExt cx="6575827" cy="854480"/>
          </a:xfrm>
        </p:grpSpPr>
        <p:sp>
          <p:nvSpPr>
            <p:cNvPr id="40" name="Rectangle 39"/>
            <p:cNvSpPr/>
            <p:nvPr/>
          </p:nvSpPr>
          <p:spPr>
            <a:xfrm>
              <a:off x="1630734" y="467483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describe feelings;</a:t>
              </a:r>
              <a:endParaRPr lang="en-GB" dirty="0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7352081" y="4435784"/>
              <a:ext cx="854480" cy="854480"/>
              <a:chOff x="804772" y="4435784"/>
              <a:chExt cx="854480" cy="854480"/>
            </a:xfrm>
          </p:grpSpPr>
          <p:sp>
            <p:nvSpPr>
              <p:cNvPr id="41" name="Oval 40"/>
              <p:cNvSpPr/>
              <p:nvPr/>
            </p:nvSpPr>
            <p:spPr>
              <a:xfrm>
                <a:off x="804772" y="4435784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9579" t="-5355" r="-9579" b="-1"/>
              <a:stretch/>
            </p:blipFill>
            <p:spPr>
              <a:xfrm>
                <a:off x="829599" y="4460856"/>
                <a:ext cx="821604" cy="821604"/>
              </a:xfrm>
              <a:prstGeom prst="ellipse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1630734" y="3349428"/>
            <a:ext cx="6575827" cy="1004272"/>
            <a:chOff x="1630734" y="3349428"/>
            <a:chExt cx="6575827" cy="1004272"/>
          </a:xfrm>
        </p:grpSpPr>
        <p:sp>
          <p:nvSpPr>
            <p:cNvPr id="34" name="Rectangle 33"/>
            <p:cNvSpPr/>
            <p:nvPr/>
          </p:nvSpPr>
          <p:spPr>
            <a:xfrm>
              <a:off x="1630734" y="3653834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as if I was there;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352081" y="3349428"/>
              <a:ext cx="854480" cy="1004272"/>
              <a:chOff x="804772" y="3349428"/>
              <a:chExt cx="854480" cy="1004272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804772" y="341478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9891" y="3349428"/>
                <a:ext cx="657132" cy="1004272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630734" y="2318007"/>
            <a:ext cx="6575827" cy="872233"/>
            <a:chOff x="1630734" y="2318007"/>
            <a:chExt cx="6575827" cy="872233"/>
          </a:xfrm>
        </p:grpSpPr>
        <p:sp>
          <p:nvSpPr>
            <p:cNvPr id="64" name="Rectangle 63"/>
            <p:cNvSpPr/>
            <p:nvPr/>
          </p:nvSpPr>
          <p:spPr>
            <a:xfrm>
              <a:off x="1630734" y="258909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 written in the past tense</a:t>
              </a: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7352081" y="2318007"/>
              <a:ext cx="854480" cy="872233"/>
              <a:chOff x="7491483" y="2318007"/>
              <a:chExt cx="854480" cy="872233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7491483" y="2332183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19519" y="2318007"/>
                <a:ext cx="616769" cy="87223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8532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482</TotalTime>
  <Words>1324</Words>
  <Application>Microsoft Office PowerPoint</Application>
  <PresentationFormat>On-screen Show (4:3)</PresentationFormat>
  <Paragraphs>101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Twinkl</vt:lpstr>
      <vt:lpstr>Wingdings</vt:lpstr>
      <vt:lpstr>Calibri</vt:lpstr>
      <vt:lpstr>Arial</vt:lpstr>
      <vt:lpstr>Twinkl SemiBold</vt:lpstr>
      <vt:lpstr>Sassoon Infant Rg</vt:lpstr>
      <vt:lpstr>Office Theme</vt:lpstr>
      <vt:lpstr>PowerPoint Presentation</vt:lpstr>
      <vt:lpstr>Writing a Diary Entry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Heald</dc:creator>
  <cp:lastModifiedBy>P FREEBURN</cp:lastModifiedBy>
  <cp:revision>39</cp:revision>
  <dcterms:created xsi:type="dcterms:W3CDTF">2018-06-28T11:09:17Z</dcterms:created>
  <dcterms:modified xsi:type="dcterms:W3CDTF">2021-02-09T12:32:16Z</dcterms:modified>
</cp:coreProperties>
</file>