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  <p:sldMasterId id="2147483652" r:id="rId3"/>
    <p:sldMasterId id="2147483656" r:id="rId4"/>
  </p:sldMasterIdLst>
  <p:sldIdLst>
    <p:sldId id="256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CCCC"/>
    <a:srgbClr val="BF5150"/>
    <a:srgbClr val="F9D4B6"/>
    <a:srgbClr val="EDAD80"/>
    <a:srgbClr val="E46B2F"/>
    <a:srgbClr val="ED6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75"/>
    <p:restoredTop sz="94655"/>
  </p:normalViewPr>
  <p:slideViewPr>
    <p:cSldViewPr snapToGrid="0" snapToObjects="1">
      <p:cViewPr varScale="1">
        <p:scale>
          <a:sx n="73" d="100"/>
          <a:sy n="73" d="100"/>
        </p:scale>
        <p:origin x="66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2452" y="3531477"/>
            <a:ext cx="9144000" cy="733096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400" b="1" i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07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53512" y="587760"/>
            <a:ext cx="9144000" cy="63549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000" b="1" i="0">
                <a:solidFill>
                  <a:srgbClr val="BF515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53512" y="3065488"/>
            <a:ext cx="9144000" cy="3087973"/>
          </a:xfrm>
          <a:prstGeom prst="rect">
            <a:avLst/>
          </a:prstGeom>
        </p:spPr>
        <p:txBody>
          <a:bodyPr lIns="0" tIns="0" rIns="0" bIns="0"/>
          <a:lstStyle>
            <a:lvl1pPr marL="285750" indent="-285750" algn="l">
              <a:buFont typeface="Arial" charset="0"/>
              <a:buChar char="•"/>
              <a:defRPr sz="1800"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76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69274" y="1563798"/>
            <a:ext cx="9720000" cy="72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3400" b="1" i="0">
                <a:solidFill>
                  <a:srgbClr val="BF515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69276" y="2571092"/>
            <a:ext cx="9720000" cy="36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285750" indent="-285750" algn="l">
              <a:buSzPct val="90000"/>
              <a:buFont typeface="Arial" charset="0"/>
              <a:buChar char="•"/>
              <a:defRPr sz="18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343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6209274" y="2571092"/>
            <a:ext cx="4680000" cy="3600000"/>
          </a:xfrm>
          <a:prstGeom prst="rect">
            <a:avLst/>
          </a:prstGeom>
          <a:solidFill>
            <a:srgbClr val="ED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69276" y="2571092"/>
            <a:ext cx="4680000" cy="360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285750" indent="-285750">
              <a:buSzPct val="90000"/>
              <a:buFont typeface="Arial" charset="0"/>
              <a:buChar char="•"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Body 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98461" y="2760281"/>
            <a:ext cx="4320000" cy="324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Body text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169276" y="1563798"/>
            <a:ext cx="9720000" cy="720000"/>
          </a:xfrm>
          <a:prstGeom prst="rect">
            <a:avLst/>
          </a:prstGeom>
        </p:spPr>
        <p:txBody>
          <a:bodyPr lIns="0" tIns="0" rIns="0" bIns="0"/>
          <a:lstStyle>
            <a:lvl1pPr>
              <a:defRPr sz="3400" b="1" i="0">
                <a:solidFill>
                  <a:srgbClr val="BF515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 smtClean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0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foodafactoflife.org.uk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odafactoflife.org.uk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foodafactoflife.org.uk/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foodafactoflife.org.uk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453" y="358589"/>
            <a:ext cx="2044335" cy="143516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5"/>
              </a:rPr>
              <a:t>www.foodafactoflife.org.uk</a:t>
            </a:r>
            <a:r>
              <a:rPr lang="en-US" sz="900" b="0" i="0" baseline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</a:t>
            </a:r>
            <a:r>
              <a:rPr lang="en-US" sz="900" b="0" i="0" baseline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Food – </a:t>
            </a:r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a fact of life 2019</a:t>
            </a:r>
            <a:endParaRPr lang="en-US" sz="900" b="0" i="0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885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</a:t>
            </a:r>
            <a:r>
              <a:rPr lang="en-US" sz="900" b="0" i="0" baseline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2019</a:t>
            </a:r>
            <a:endParaRPr lang="en-US" sz="900" b="0" i="0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31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  <a:endParaRPr lang="en-US" sz="900" b="0" i="0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39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  <a:endParaRPr lang="en-US" sz="900" b="0" i="0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14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growing year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16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growing year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5433405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 farmer has different jobs to do at different times of the year to successful grow wheat. 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Let’s find out more…</a:t>
            </a:r>
          </a:p>
        </p:txBody>
      </p:sp>
      <p:pic>
        <p:nvPicPr>
          <p:cNvPr id="4" name="Picture 2" descr="S:\Shared\EDUCATION TEAM FILES\Grain Chain\Activity session plans\Images\Men in field s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7" r="4523"/>
          <a:stretch/>
        </p:blipFill>
        <p:spPr bwMode="auto">
          <a:xfrm>
            <a:off x="7476918" y="2283798"/>
            <a:ext cx="4320480" cy="351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71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Autumn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4067742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farmer ploughs the field and sows the wheat seeds. 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Wheat is sown in the autumn. 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Wheat seeds need </a:t>
            </a:r>
            <a:br>
              <a:rPr lang="en-GB" sz="2400" dirty="0"/>
            </a:br>
            <a:r>
              <a:rPr lang="en-GB" sz="2400" dirty="0"/>
              <a:t>water, warmth, light and fertiliser to grow well.</a:t>
            </a:r>
            <a:endParaRPr lang="en-US" sz="2400" dirty="0"/>
          </a:p>
        </p:txBody>
      </p:sp>
      <p:pic>
        <p:nvPicPr>
          <p:cNvPr id="6" name="Content Placeholder 5" descr="1 Ploughing.jpg"/>
          <p:cNvPicPr>
            <a:picLocks noChangeAspect="1"/>
          </p:cNvPicPr>
          <p:nvPr/>
        </p:nvPicPr>
        <p:blipFill rotWithShape="1">
          <a:blip r:embed="rId2" cstate="print"/>
          <a:srcRect r="30395" b="21164"/>
          <a:stretch/>
        </p:blipFill>
        <p:spPr>
          <a:xfrm>
            <a:off x="5567401" y="1304420"/>
            <a:ext cx="3909952" cy="2952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S:\Shared\EDUCATION TEAM FILES\Grain Chain\Activity session plans\Images\Tractor sowing seeds 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011" y="3585543"/>
            <a:ext cx="4073292" cy="2728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0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Winter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4875264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plants grow slowly during the winter and look like a field of grass.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The farmer sprays the wheat plants to protect them against weeds, disease and pests.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endParaRPr lang="en-US" sz="2400" dirty="0"/>
          </a:p>
        </p:txBody>
      </p:sp>
      <p:pic>
        <p:nvPicPr>
          <p:cNvPr id="4" name="Content Placeholder 3" descr="2 CropSpraying.jpg"/>
          <p:cNvPicPr>
            <a:picLocks noChangeAspect="1"/>
          </p:cNvPicPr>
          <p:nvPr/>
        </p:nvPicPr>
        <p:blipFill rotWithShape="1">
          <a:blip r:embed="rId2" cstate="print"/>
          <a:srcRect r="21494"/>
          <a:stretch/>
        </p:blipFill>
        <p:spPr>
          <a:xfrm>
            <a:off x="8235328" y="3394131"/>
            <a:ext cx="3712341" cy="2879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S:\Shared\EDUCATION TEAM FILES\Grain Chain\Activity session plans\Images\Young wheat plants 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120" y="1787317"/>
            <a:ext cx="3744416" cy="24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0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Spring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5077145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In spring, the plants grow fast and produce ears of grain which are green.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Each ear contains around 45-50 grains of wheat.</a:t>
            </a:r>
            <a:endParaRPr lang="en-US" sz="2400" dirty="0"/>
          </a:p>
        </p:txBody>
      </p:sp>
      <p:pic>
        <p:nvPicPr>
          <p:cNvPr id="4" name="Picture 2" descr="S:\Shared\EDUCATION TEAM FILES\Grain Chain\Activity session plans\Images\Green wheat ears 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146" y="2571092"/>
            <a:ext cx="48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0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Summer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4614007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In the summer the grains of wheat ripen.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When the grains are ripe, they are harvested by a combine harvester. </a:t>
            </a:r>
            <a:endParaRPr lang="en-US" sz="2400" dirty="0"/>
          </a:p>
        </p:txBody>
      </p:sp>
      <p:pic>
        <p:nvPicPr>
          <p:cNvPr id="4" name="Content Placeholder 6" descr="4 Harvesting.jpg"/>
          <p:cNvPicPr>
            <a:picLocks noChangeAspect="1"/>
          </p:cNvPicPr>
          <p:nvPr/>
        </p:nvPicPr>
        <p:blipFill rotWithShape="1">
          <a:blip r:embed="rId2" cstate="print"/>
          <a:srcRect r="20302"/>
          <a:stretch/>
        </p:blipFill>
        <p:spPr>
          <a:xfrm>
            <a:off x="8222520" y="3525414"/>
            <a:ext cx="3434496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S:\Shared\EDUCATION TEAM FILES\Grain Chain\Activity session plans\Images\Images from grain chain\Ripe wheat - close u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937" y="1699886"/>
            <a:ext cx="3338073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0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Summer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5231524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combine harvester removes the grain from the wheat plant and drops the wheat stalks and husks (called chaff) back on to the field. </a:t>
            </a:r>
            <a:endParaRPr lang="en-US" sz="2400" dirty="0"/>
          </a:p>
        </p:txBody>
      </p:sp>
      <p:pic>
        <p:nvPicPr>
          <p:cNvPr id="4" name="Content Placeholder 6" descr="4 Harvesting.jpg"/>
          <p:cNvPicPr>
            <a:picLocks noChangeAspect="1"/>
          </p:cNvPicPr>
          <p:nvPr/>
        </p:nvPicPr>
        <p:blipFill rotWithShape="1">
          <a:blip r:embed="rId2" cstate="print"/>
          <a:srcRect r="20302"/>
          <a:stretch/>
        </p:blipFill>
        <p:spPr>
          <a:xfrm>
            <a:off x="7035380" y="2450880"/>
            <a:ext cx="4315136" cy="3528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90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Summer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7398" y="2571092"/>
            <a:ext cx="5053398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chaff can be made into bales of straw and used for animal bedding, or ploughed in to the soil.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696" y="2462395"/>
            <a:ext cx="4570294" cy="3543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907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Storing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478433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grain is dried and stored before being sent to flour mills.</a:t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Some grain may be kept by the farmer for live stock feed.</a:t>
            </a:r>
            <a:endParaRPr lang="en-US" sz="2400" dirty="0"/>
          </a:p>
        </p:txBody>
      </p:sp>
      <p:pic>
        <p:nvPicPr>
          <p:cNvPr id="4" name="Content Placeholder 5" descr="5 Silo option 1.jpg"/>
          <p:cNvPicPr>
            <a:picLocks noChangeAspect="1"/>
          </p:cNvPicPr>
          <p:nvPr/>
        </p:nvPicPr>
        <p:blipFill rotWithShape="1">
          <a:blip r:embed="rId2" cstate="print"/>
          <a:srcRect t="12506"/>
          <a:stretch/>
        </p:blipFill>
        <p:spPr>
          <a:xfrm>
            <a:off x="8559305" y="1874328"/>
            <a:ext cx="3301136" cy="42967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694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 smtClean="0"/>
              <a:t>For further information, go to: </a:t>
            </a:r>
          </a:p>
          <a:p>
            <a:pPr marL="0" indent="0" algn="ctr">
              <a:buNone/>
            </a:pPr>
            <a:r>
              <a:rPr lang="en-GB" sz="3600" dirty="0" smtClean="0"/>
              <a:t>www.foodafactoflife.org.uk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29893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148</Words>
  <Application>Microsoft Office PowerPoint</Application>
  <PresentationFormat>Widescreen</PresentationFormat>
  <Paragraphs>21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Office Theme</vt:lpstr>
      <vt:lpstr>Custom Design</vt:lpstr>
      <vt:lpstr>1_Custom Design</vt:lpstr>
      <vt:lpstr>3_Custom Design</vt:lpstr>
      <vt:lpstr>The growing year</vt:lpstr>
      <vt:lpstr>The growing year</vt:lpstr>
      <vt:lpstr>Autumn</vt:lpstr>
      <vt:lpstr>Winter</vt:lpstr>
      <vt:lpstr>Spring</vt:lpstr>
      <vt:lpstr>Summer</vt:lpstr>
      <vt:lpstr>Summer</vt:lpstr>
      <vt:lpstr>Summer</vt:lpstr>
      <vt:lpstr>Storing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 Carter</dc:creator>
  <cp:lastModifiedBy>N MCWILLIAMS</cp:lastModifiedBy>
  <cp:revision>24</cp:revision>
  <dcterms:created xsi:type="dcterms:W3CDTF">2018-10-10T09:22:08Z</dcterms:created>
  <dcterms:modified xsi:type="dcterms:W3CDTF">2020-06-03T15:19:04Z</dcterms:modified>
</cp:coreProperties>
</file>