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69" r:id="rId4"/>
    <p:sldId id="284" r:id="rId5"/>
    <p:sldId id="270" r:id="rId6"/>
    <p:sldId id="274" r:id="rId7"/>
    <p:sldId id="281" r:id="rId8"/>
    <p:sldId id="282" r:id="rId9"/>
    <p:sldId id="277" r:id="rId10"/>
    <p:sldId id="283" r:id="rId11"/>
    <p:sldId id="280" r:id="rId12"/>
    <p:sldId id="285" r:id="rId13"/>
    <p:sldId id="286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  <p:embeddedFont>
      <p:font typeface="Twinkl SemiBold" charset="0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A17"/>
    <a:srgbClr val="CEDF98"/>
    <a:srgbClr val="FFECA7"/>
    <a:srgbClr val="B9D26D"/>
    <a:srgbClr val="ACDDFC"/>
    <a:srgbClr val="80C1EB"/>
    <a:srgbClr val="18A0DB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164" y="44"/>
      </p:cViewPr>
      <p:guideLst>
        <p:guide orient="horz" pos="2137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347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Teaching Notes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The slide ‘Words for Sorting’, can be printed for pupils. They can then either cut and stick the words to sort, write them in books or on whiteboards.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There is a pupil activity sheet to link to the text (story), containing words with the ‘</a:t>
            </a:r>
            <a:r>
              <a:rPr lang="en-GB" altLang="en-US" dirty="0" err="1"/>
              <a:t>oa</a:t>
            </a:r>
            <a:r>
              <a:rPr lang="en-GB" altLang="en-US" dirty="0"/>
              <a:t>’ sound. The pupil sheet has the same text as the PowerPoint, so that the pupils can highlight the words containing the target sound.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444500" y="4511289"/>
            <a:ext cx="8232773" cy="1212204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/>
          <p:cNvSpPr/>
          <p:nvPr/>
        </p:nvSpPr>
        <p:spPr>
          <a:xfrm>
            <a:off x="444500" y="4965700"/>
            <a:ext cx="8245473" cy="1447800"/>
          </a:xfrm>
          <a:prstGeom prst="roundRect">
            <a:avLst>
              <a:gd name="adj" fmla="val 964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Words for Investigation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4663689"/>
            <a:ext cx="76279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dirty="0">
                <a:latin typeface="Twinkl" pitchFamily="2" charset="0"/>
              </a:rPr>
              <a:t>Ways that the ‘</a:t>
            </a:r>
            <a:r>
              <a:rPr lang="en-GB" altLang="en-US" b="1" dirty="0" err="1">
                <a:latin typeface="Twinkl" pitchFamily="2" charset="0"/>
              </a:rPr>
              <a:t>oa</a:t>
            </a:r>
            <a:r>
              <a:rPr lang="en-GB" altLang="en-US" dirty="0">
                <a:latin typeface="Twinkl" pitchFamily="2" charset="0"/>
              </a:rPr>
              <a:t>’ sound may appear in a word in this phase:</a:t>
            </a:r>
          </a:p>
        </p:txBody>
      </p:sp>
      <p:sp>
        <p:nvSpPr>
          <p:cNvPr id="4" name="Rectangle 3"/>
          <p:cNvSpPr/>
          <p:nvPr/>
        </p:nvSpPr>
        <p:spPr>
          <a:xfrm>
            <a:off x="1416254" y="5085730"/>
            <a:ext cx="1837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 err="1">
                <a:latin typeface="Twinkl" pitchFamily="2" charset="0"/>
              </a:rPr>
              <a:t>oa</a:t>
            </a:r>
            <a:r>
              <a:rPr lang="en-GB" altLang="en-US" dirty="0">
                <a:latin typeface="Twinkl" pitchFamily="2" charset="0"/>
              </a:rPr>
              <a:t> – like in c</a:t>
            </a:r>
            <a:r>
              <a:rPr lang="en-GB" altLang="en-US" b="1" dirty="0">
                <a:latin typeface="Twinkl" pitchFamily="2" charset="0"/>
              </a:rPr>
              <a:t>oa</a:t>
            </a:r>
            <a:r>
              <a:rPr lang="en-GB" altLang="en-US" dirty="0">
                <a:latin typeface="Twinkl" pitchFamily="2" charset="0"/>
              </a:rPr>
              <a:t>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626068" y="5060330"/>
            <a:ext cx="189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Twinkl" pitchFamily="2" charset="0"/>
              </a:rPr>
              <a:t>ow</a:t>
            </a:r>
            <a:r>
              <a:rPr lang="en-GB" altLang="en-US" dirty="0">
                <a:latin typeface="Twinkl" pitchFamily="2" charset="0"/>
              </a:rPr>
              <a:t> – like in fl</a:t>
            </a:r>
            <a:r>
              <a:rPr lang="en-GB" altLang="en-US" b="1" dirty="0">
                <a:latin typeface="Twinkl" pitchFamily="2" charset="0"/>
              </a:rPr>
              <a:t>ow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890385" y="5060330"/>
            <a:ext cx="1680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 err="1">
                <a:latin typeface="Twinkl" pitchFamily="2" charset="0"/>
              </a:rPr>
              <a:t>oe</a:t>
            </a:r>
            <a:r>
              <a:rPr lang="en-GB" altLang="en-US" dirty="0">
                <a:latin typeface="Twinkl" pitchFamily="2" charset="0"/>
              </a:rPr>
              <a:t> – like in t</a:t>
            </a:r>
            <a:r>
              <a:rPr lang="en-GB" altLang="en-US" b="1" dirty="0">
                <a:latin typeface="Twinkl" pitchFamily="2" charset="0"/>
              </a:rPr>
              <a:t>oe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253616" y="5474942"/>
            <a:ext cx="2795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  <a:r>
              <a:rPr lang="en-GB" altLang="en-US" dirty="0">
                <a:latin typeface="Twinkl" pitchFamily="2" charset="0"/>
              </a:rPr>
              <a:t> (on its own) – like in s</a:t>
            </a:r>
            <a:r>
              <a:rPr lang="en-GB" altLang="en-US" b="1" dirty="0">
                <a:latin typeface="Twinkl" pitchFamily="2" charset="0"/>
              </a:rPr>
              <a:t>o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112812" y="5875893"/>
            <a:ext cx="51657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Twinkl" pitchFamily="2" charset="0"/>
              </a:rPr>
              <a:t>o-e</a:t>
            </a:r>
            <a:r>
              <a:rPr lang="en-GB" altLang="en-US" dirty="0">
                <a:latin typeface="Twinkl" pitchFamily="2" charset="0"/>
              </a:rPr>
              <a:t> (with another letter between) – like in b</a:t>
            </a:r>
            <a:r>
              <a:rPr lang="en-GB" altLang="en-US" b="1" dirty="0">
                <a:latin typeface="Twinkl" pitchFamily="2" charset="0"/>
              </a:rPr>
              <a:t>o</a:t>
            </a:r>
            <a:r>
              <a:rPr lang="en-GB" altLang="en-US" dirty="0">
                <a:latin typeface="Twinkl" pitchFamily="2" charset="0"/>
              </a:rPr>
              <a:t>n</a:t>
            </a:r>
            <a:r>
              <a:rPr lang="en-GB" altLang="en-US" b="1" dirty="0">
                <a:latin typeface="Twinkl" pitchFamily="2" charset="0"/>
              </a:rPr>
              <a:t>e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1115750" y="1458717"/>
            <a:ext cx="1030686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showed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know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hope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throw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glow</a:t>
            </a:r>
          </a:p>
          <a:p>
            <a:pPr>
              <a:spcBef>
                <a:spcPct val="50000"/>
              </a:spcBef>
              <a:buNone/>
            </a:pPr>
            <a:r>
              <a:rPr lang="en-GB" altLang="en-US" sz="2000" dirty="0">
                <a:latin typeface="Twinkl" pitchFamily="2" charset="0"/>
              </a:rPr>
              <a:t>soap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33" name="Text Box 7"/>
          <p:cNvSpPr txBox="1">
            <a:spLocks noChangeArrowheads="1"/>
          </p:cNvSpPr>
          <p:nvPr/>
        </p:nvSpPr>
        <p:spPr bwMode="auto">
          <a:xfrm>
            <a:off x="5033567" y="1458717"/>
            <a:ext cx="1139434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open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don’t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only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toast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window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7116273" y="1458717"/>
            <a:ext cx="920823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also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groan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rose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nose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goat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woke</a:t>
            </a:r>
          </a:p>
        </p:txBody>
      </p: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3089707" y="1458717"/>
            <a:ext cx="1000589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phone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both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going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grow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float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587829" y="4663689"/>
            <a:ext cx="7942217" cy="15815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866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444500" y="4511289"/>
            <a:ext cx="8232773" cy="1212204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/>
          <p:cNvSpPr/>
          <p:nvPr/>
        </p:nvSpPr>
        <p:spPr>
          <a:xfrm>
            <a:off x="444500" y="4965700"/>
            <a:ext cx="8245473" cy="1447800"/>
          </a:xfrm>
          <a:prstGeom prst="roundRect">
            <a:avLst>
              <a:gd name="adj" fmla="val 964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Words for Investigation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4663689"/>
            <a:ext cx="76279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dirty="0">
                <a:latin typeface="Twinkl" pitchFamily="2" charset="0"/>
              </a:rPr>
              <a:t>Ways that the ‘</a:t>
            </a:r>
            <a:r>
              <a:rPr lang="en-GB" altLang="en-US" b="1" dirty="0" err="1">
                <a:latin typeface="Twinkl" pitchFamily="2" charset="0"/>
              </a:rPr>
              <a:t>oa</a:t>
            </a:r>
            <a:r>
              <a:rPr lang="en-GB" altLang="en-US" dirty="0">
                <a:latin typeface="Twinkl" pitchFamily="2" charset="0"/>
              </a:rPr>
              <a:t>’ sound may appear in a word in this phase:</a:t>
            </a:r>
          </a:p>
        </p:txBody>
      </p:sp>
      <p:sp>
        <p:nvSpPr>
          <p:cNvPr id="4" name="Rectangle 3"/>
          <p:cNvSpPr/>
          <p:nvPr/>
        </p:nvSpPr>
        <p:spPr>
          <a:xfrm>
            <a:off x="1416254" y="5085730"/>
            <a:ext cx="1837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 err="1">
                <a:latin typeface="Twinkl" pitchFamily="2" charset="0"/>
              </a:rPr>
              <a:t>oa</a:t>
            </a:r>
            <a:r>
              <a:rPr lang="en-GB" altLang="en-US" dirty="0">
                <a:latin typeface="Twinkl" pitchFamily="2" charset="0"/>
              </a:rPr>
              <a:t> – like in c</a:t>
            </a:r>
            <a:r>
              <a:rPr lang="en-GB" altLang="en-US" b="1" dirty="0">
                <a:latin typeface="Twinkl" pitchFamily="2" charset="0"/>
              </a:rPr>
              <a:t>oa</a:t>
            </a:r>
            <a:r>
              <a:rPr lang="en-GB" altLang="en-US" dirty="0">
                <a:latin typeface="Twinkl" pitchFamily="2" charset="0"/>
              </a:rPr>
              <a:t>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626068" y="5060330"/>
            <a:ext cx="189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Twinkl" pitchFamily="2" charset="0"/>
              </a:rPr>
              <a:t>ow</a:t>
            </a:r>
            <a:r>
              <a:rPr lang="en-GB" altLang="en-US" dirty="0">
                <a:latin typeface="Twinkl" pitchFamily="2" charset="0"/>
              </a:rPr>
              <a:t> – like in fl</a:t>
            </a:r>
            <a:r>
              <a:rPr lang="en-GB" altLang="en-US" b="1" dirty="0">
                <a:latin typeface="Twinkl" pitchFamily="2" charset="0"/>
              </a:rPr>
              <a:t>ow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890385" y="5060330"/>
            <a:ext cx="1680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 err="1">
                <a:latin typeface="Twinkl" pitchFamily="2" charset="0"/>
              </a:rPr>
              <a:t>oe</a:t>
            </a:r>
            <a:r>
              <a:rPr lang="en-GB" altLang="en-US" dirty="0">
                <a:latin typeface="Twinkl" pitchFamily="2" charset="0"/>
              </a:rPr>
              <a:t> – like in t</a:t>
            </a:r>
            <a:r>
              <a:rPr lang="en-GB" altLang="en-US" b="1" dirty="0">
                <a:latin typeface="Twinkl" pitchFamily="2" charset="0"/>
              </a:rPr>
              <a:t>oe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253616" y="5474942"/>
            <a:ext cx="2795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  <a:r>
              <a:rPr lang="en-GB" altLang="en-US" dirty="0">
                <a:latin typeface="Twinkl" pitchFamily="2" charset="0"/>
              </a:rPr>
              <a:t> (on its own) – like in s</a:t>
            </a:r>
            <a:r>
              <a:rPr lang="en-GB" altLang="en-US" b="1" dirty="0">
                <a:latin typeface="Twinkl" pitchFamily="2" charset="0"/>
              </a:rPr>
              <a:t>o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112812" y="5875893"/>
            <a:ext cx="51657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Twinkl" pitchFamily="2" charset="0"/>
              </a:rPr>
              <a:t>o-e</a:t>
            </a:r>
            <a:r>
              <a:rPr lang="en-GB" altLang="en-US" dirty="0">
                <a:latin typeface="Twinkl" pitchFamily="2" charset="0"/>
              </a:rPr>
              <a:t> (with another letter between) – like in b</a:t>
            </a:r>
            <a:r>
              <a:rPr lang="en-GB" altLang="en-US" b="1" dirty="0">
                <a:latin typeface="Twinkl" pitchFamily="2" charset="0"/>
              </a:rPr>
              <a:t>o</a:t>
            </a:r>
            <a:r>
              <a:rPr lang="en-GB" altLang="en-US" dirty="0">
                <a:latin typeface="Twinkl" pitchFamily="2" charset="0"/>
              </a:rPr>
              <a:t>n</a:t>
            </a:r>
            <a:r>
              <a:rPr lang="en-GB" altLang="en-US" b="1" dirty="0">
                <a:latin typeface="Twinkl" pitchFamily="2" charset="0"/>
              </a:rPr>
              <a:t>e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1115750" y="1458717"/>
            <a:ext cx="1030686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showed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know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hope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throw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glow</a:t>
            </a:r>
          </a:p>
          <a:p>
            <a:pPr>
              <a:spcBef>
                <a:spcPct val="50000"/>
              </a:spcBef>
              <a:buNone/>
            </a:pPr>
            <a:r>
              <a:rPr lang="en-GB" altLang="en-US" sz="2000" dirty="0">
                <a:latin typeface="Twinkl" pitchFamily="2" charset="0"/>
              </a:rPr>
              <a:t>soap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33" name="Text Box 7"/>
          <p:cNvSpPr txBox="1">
            <a:spLocks noChangeArrowheads="1"/>
          </p:cNvSpPr>
          <p:nvPr/>
        </p:nvSpPr>
        <p:spPr bwMode="auto">
          <a:xfrm>
            <a:off x="5033567" y="1458717"/>
            <a:ext cx="1139434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open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don’t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only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toast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window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7116273" y="1458717"/>
            <a:ext cx="920823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also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groan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rose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nose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goat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woke</a:t>
            </a:r>
          </a:p>
        </p:txBody>
      </p: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3089707" y="1458717"/>
            <a:ext cx="1000589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phone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both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going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grow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float</a:t>
            </a:r>
          </a:p>
        </p:txBody>
      </p:sp>
    </p:spTree>
    <p:extLst>
      <p:ext uri="{BB962C8B-B14F-4D97-AF65-F5344CB8AC3E}">
        <p14:creationId xmlns:p14="http://schemas.microsoft.com/office/powerpoint/2010/main" val="3864408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Words for Sorting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62542" y="1901366"/>
            <a:ext cx="1366907" cy="105433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rIns="0" anchor="ctr" anchorCtr="0">
            <a:normAutofit/>
          </a:bodyPr>
          <a:lstStyle/>
          <a:p>
            <a:pPr algn="ctr"/>
            <a:r>
              <a:rPr lang="en-GB" sz="2000" dirty="0"/>
              <a:t>soap</a:t>
            </a:r>
          </a:p>
        </p:txBody>
      </p:sp>
      <p:sp>
        <p:nvSpPr>
          <p:cNvPr id="36" name="Content Placeholder 1"/>
          <p:cNvSpPr txBox="1">
            <a:spLocks/>
          </p:cNvSpPr>
          <p:nvPr/>
        </p:nvSpPr>
        <p:spPr>
          <a:xfrm>
            <a:off x="1162542" y="2798925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also</a:t>
            </a:r>
          </a:p>
        </p:txBody>
      </p:sp>
      <p:sp>
        <p:nvSpPr>
          <p:cNvPr id="39" name="Content Placeholder 1"/>
          <p:cNvSpPr txBox="1">
            <a:spLocks/>
          </p:cNvSpPr>
          <p:nvPr/>
        </p:nvSpPr>
        <p:spPr>
          <a:xfrm>
            <a:off x="1162542" y="3700921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open</a:t>
            </a:r>
          </a:p>
        </p:txBody>
      </p:sp>
      <p:sp>
        <p:nvSpPr>
          <p:cNvPr id="42" name="Content Placeholder 1"/>
          <p:cNvSpPr txBox="1">
            <a:spLocks/>
          </p:cNvSpPr>
          <p:nvPr/>
        </p:nvSpPr>
        <p:spPr>
          <a:xfrm>
            <a:off x="1162542" y="4598480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nose</a:t>
            </a:r>
          </a:p>
        </p:txBody>
      </p:sp>
      <p:sp>
        <p:nvSpPr>
          <p:cNvPr id="28" name="Content Placeholder 1"/>
          <p:cNvSpPr txBox="1">
            <a:spLocks/>
          </p:cNvSpPr>
          <p:nvPr/>
        </p:nvSpPr>
        <p:spPr>
          <a:xfrm>
            <a:off x="2529449" y="1901366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know</a:t>
            </a:r>
          </a:p>
        </p:txBody>
      </p:sp>
      <p:sp>
        <p:nvSpPr>
          <p:cNvPr id="29" name="Content Placeholder 1"/>
          <p:cNvSpPr txBox="1">
            <a:spLocks/>
          </p:cNvSpPr>
          <p:nvPr/>
        </p:nvSpPr>
        <p:spPr>
          <a:xfrm>
            <a:off x="2529449" y="2798925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rose</a:t>
            </a:r>
          </a:p>
        </p:txBody>
      </p:sp>
      <p:sp>
        <p:nvSpPr>
          <p:cNvPr id="30" name="Content Placeholder 1"/>
          <p:cNvSpPr txBox="1">
            <a:spLocks/>
          </p:cNvSpPr>
          <p:nvPr/>
        </p:nvSpPr>
        <p:spPr>
          <a:xfrm>
            <a:off x="2529449" y="3700921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groan</a:t>
            </a:r>
          </a:p>
        </p:txBody>
      </p:sp>
      <p:sp>
        <p:nvSpPr>
          <p:cNvPr id="31" name="Content Placeholder 1"/>
          <p:cNvSpPr txBox="1">
            <a:spLocks/>
          </p:cNvSpPr>
          <p:nvPr/>
        </p:nvSpPr>
        <p:spPr>
          <a:xfrm>
            <a:off x="2529449" y="4598480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throw</a:t>
            </a:r>
          </a:p>
        </p:txBody>
      </p:sp>
      <p:sp>
        <p:nvSpPr>
          <p:cNvPr id="32" name="Content Placeholder 1"/>
          <p:cNvSpPr txBox="1">
            <a:spLocks/>
          </p:cNvSpPr>
          <p:nvPr/>
        </p:nvSpPr>
        <p:spPr>
          <a:xfrm>
            <a:off x="3896356" y="1905803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toast</a:t>
            </a:r>
          </a:p>
        </p:txBody>
      </p:sp>
      <p:sp>
        <p:nvSpPr>
          <p:cNvPr id="33" name="Content Placeholder 1"/>
          <p:cNvSpPr txBox="1">
            <a:spLocks/>
          </p:cNvSpPr>
          <p:nvPr/>
        </p:nvSpPr>
        <p:spPr>
          <a:xfrm>
            <a:off x="3896356" y="2798925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goat</a:t>
            </a:r>
          </a:p>
        </p:txBody>
      </p:sp>
      <p:sp>
        <p:nvSpPr>
          <p:cNvPr id="45" name="Content Placeholder 1"/>
          <p:cNvSpPr txBox="1">
            <a:spLocks/>
          </p:cNvSpPr>
          <p:nvPr/>
        </p:nvSpPr>
        <p:spPr>
          <a:xfrm>
            <a:off x="3896356" y="3700921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hope</a:t>
            </a:r>
          </a:p>
        </p:txBody>
      </p:sp>
      <p:sp>
        <p:nvSpPr>
          <p:cNvPr id="46" name="Content Placeholder 1"/>
          <p:cNvSpPr txBox="1">
            <a:spLocks/>
          </p:cNvSpPr>
          <p:nvPr/>
        </p:nvSpPr>
        <p:spPr>
          <a:xfrm>
            <a:off x="3896356" y="4598480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only</a:t>
            </a:r>
          </a:p>
        </p:txBody>
      </p:sp>
      <p:sp>
        <p:nvSpPr>
          <p:cNvPr id="47" name="Content Placeholder 1"/>
          <p:cNvSpPr txBox="1">
            <a:spLocks/>
          </p:cNvSpPr>
          <p:nvPr/>
        </p:nvSpPr>
        <p:spPr>
          <a:xfrm>
            <a:off x="5263263" y="1904976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window</a:t>
            </a:r>
          </a:p>
        </p:txBody>
      </p:sp>
      <p:sp>
        <p:nvSpPr>
          <p:cNvPr id="48" name="Content Placeholder 1"/>
          <p:cNvSpPr txBox="1">
            <a:spLocks/>
          </p:cNvSpPr>
          <p:nvPr/>
        </p:nvSpPr>
        <p:spPr>
          <a:xfrm>
            <a:off x="5263263" y="2800930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don’t</a:t>
            </a:r>
          </a:p>
        </p:txBody>
      </p:sp>
      <p:sp>
        <p:nvSpPr>
          <p:cNvPr id="49" name="Content Placeholder 1"/>
          <p:cNvSpPr txBox="1">
            <a:spLocks/>
          </p:cNvSpPr>
          <p:nvPr/>
        </p:nvSpPr>
        <p:spPr>
          <a:xfrm>
            <a:off x="5263263" y="3702926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both</a:t>
            </a:r>
          </a:p>
        </p:txBody>
      </p:sp>
      <p:sp>
        <p:nvSpPr>
          <p:cNvPr id="50" name="Content Placeholder 1"/>
          <p:cNvSpPr txBox="1">
            <a:spLocks/>
          </p:cNvSpPr>
          <p:nvPr/>
        </p:nvSpPr>
        <p:spPr>
          <a:xfrm>
            <a:off x="5263263" y="4594470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woke</a:t>
            </a:r>
          </a:p>
        </p:txBody>
      </p:sp>
      <p:sp>
        <p:nvSpPr>
          <p:cNvPr id="51" name="Content Placeholder 1"/>
          <p:cNvSpPr txBox="1">
            <a:spLocks/>
          </p:cNvSpPr>
          <p:nvPr/>
        </p:nvSpPr>
        <p:spPr>
          <a:xfrm>
            <a:off x="6630170" y="1901366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showed</a:t>
            </a:r>
          </a:p>
        </p:txBody>
      </p:sp>
      <p:sp>
        <p:nvSpPr>
          <p:cNvPr id="52" name="Content Placeholder 1"/>
          <p:cNvSpPr txBox="1">
            <a:spLocks/>
          </p:cNvSpPr>
          <p:nvPr/>
        </p:nvSpPr>
        <p:spPr>
          <a:xfrm>
            <a:off x="6630170" y="2798925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float</a:t>
            </a:r>
          </a:p>
        </p:txBody>
      </p:sp>
      <p:sp>
        <p:nvSpPr>
          <p:cNvPr id="53" name="Content Placeholder 1"/>
          <p:cNvSpPr txBox="1">
            <a:spLocks/>
          </p:cNvSpPr>
          <p:nvPr/>
        </p:nvSpPr>
        <p:spPr>
          <a:xfrm>
            <a:off x="6630170" y="3700921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going</a:t>
            </a:r>
          </a:p>
        </p:txBody>
      </p:sp>
      <p:sp>
        <p:nvSpPr>
          <p:cNvPr id="54" name="Content Placeholder 1"/>
          <p:cNvSpPr txBox="1">
            <a:spLocks/>
          </p:cNvSpPr>
          <p:nvPr/>
        </p:nvSpPr>
        <p:spPr>
          <a:xfrm>
            <a:off x="6630170" y="4598480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glow</a:t>
            </a:r>
          </a:p>
        </p:txBody>
      </p:sp>
    </p:spTree>
    <p:extLst>
      <p:ext uri="{BB962C8B-B14F-4D97-AF65-F5344CB8AC3E}">
        <p14:creationId xmlns:p14="http://schemas.microsoft.com/office/powerpoint/2010/main" val="380833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Word Sort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38186" y="2043606"/>
            <a:ext cx="1366907" cy="105433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rIns="0" anchor="ctr" anchorCtr="0">
            <a:normAutofit/>
          </a:bodyPr>
          <a:lstStyle/>
          <a:p>
            <a:pPr algn="ctr"/>
            <a:r>
              <a:rPr lang="en-GB" sz="2000" b="1" dirty="0"/>
              <a:t>o</a:t>
            </a:r>
          </a:p>
        </p:txBody>
      </p:sp>
      <p:sp>
        <p:nvSpPr>
          <p:cNvPr id="28" name="Content Placeholder 1"/>
          <p:cNvSpPr txBox="1">
            <a:spLocks/>
          </p:cNvSpPr>
          <p:nvPr/>
        </p:nvSpPr>
        <p:spPr>
          <a:xfrm>
            <a:off x="3205093" y="2043606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b="1" dirty="0" err="1"/>
              <a:t>oa</a:t>
            </a:r>
            <a:endParaRPr lang="en-GB" sz="2000" b="1" dirty="0"/>
          </a:p>
        </p:txBody>
      </p:sp>
      <p:sp>
        <p:nvSpPr>
          <p:cNvPr id="32" name="Content Placeholder 1"/>
          <p:cNvSpPr txBox="1">
            <a:spLocks/>
          </p:cNvSpPr>
          <p:nvPr/>
        </p:nvSpPr>
        <p:spPr>
          <a:xfrm>
            <a:off x="4572000" y="2048043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b="1" dirty="0"/>
              <a:t>ow</a:t>
            </a:r>
          </a:p>
        </p:txBody>
      </p:sp>
      <p:sp>
        <p:nvSpPr>
          <p:cNvPr id="47" name="Content Placeholder 1"/>
          <p:cNvSpPr txBox="1">
            <a:spLocks/>
          </p:cNvSpPr>
          <p:nvPr/>
        </p:nvSpPr>
        <p:spPr>
          <a:xfrm>
            <a:off x="5938907" y="2047216"/>
            <a:ext cx="1366907" cy="1054337"/>
          </a:xfrm>
          <a:prstGeom prst="roundRect">
            <a:avLst>
              <a:gd name="adj" fmla="val 2585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b="1" dirty="0"/>
              <a:t>o-e</a:t>
            </a:r>
          </a:p>
        </p:txBody>
      </p:sp>
      <p:sp>
        <p:nvSpPr>
          <p:cNvPr id="23" name="Text Box 87"/>
          <p:cNvSpPr txBox="1">
            <a:spLocks noChangeArrowheads="1"/>
          </p:cNvSpPr>
          <p:nvPr/>
        </p:nvSpPr>
        <p:spPr bwMode="auto">
          <a:xfrm>
            <a:off x="755651" y="1435101"/>
            <a:ext cx="763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Here are the headings for your word sort.</a:t>
            </a:r>
          </a:p>
        </p:txBody>
      </p:sp>
    </p:spTree>
    <p:extLst>
      <p:ext uri="{BB962C8B-B14F-4D97-AF65-F5344CB8AC3E}">
        <p14:creationId xmlns:p14="http://schemas.microsoft.com/office/powerpoint/2010/main" val="2115142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68838" y="2720975"/>
            <a:ext cx="3678237" cy="2722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3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sz="3600" dirty="0"/>
              <a:t>Which one looks right?</a:t>
            </a:r>
            <a:endParaRPr lang="en-GB" altLang="en-US" sz="3600" dirty="0"/>
          </a:p>
        </p:txBody>
      </p:sp>
      <p:sp>
        <p:nvSpPr>
          <p:cNvPr id="17" name="Hide Answers"/>
          <p:cNvSpPr/>
          <p:nvPr/>
        </p:nvSpPr>
        <p:spPr>
          <a:xfrm>
            <a:off x="7572375" y="5899150"/>
            <a:ext cx="1012825" cy="447675"/>
          </a:xfrm>
          <a:prstGeom prst="round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Answers</a:t>
            </a:r>
          </a:p>
        </p:txBody>
      </p:sp>
      <p:sp>
        <p:nvSpPr>
          <p:cNvPr id="16" name="Show Answers"/>
          <p:cNvSpPr/>
          <p:nvPr/>
        </p:nvSpPr>
        <p:spPr>
          <a:xfrm>
            <a:off x="7569996" y="5896536"/>
            <a:ext cx="1012825" cy="449262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Answers</a:t>
            </a:r>
          </a:p>
        </p:txBody>
      </p:sp>
      <p:sp>
        <p:nvSpPr>
          <p:cNvPr id="29" name="Rectangle: Rounded Corners 28"/>
          <p:cNvSpPr/>
          <p:nvPr/>
        </p:nvSpPr>
        <p:spPr>
          <a:xfrm>
            <a:off x="5978525" y="1493838"/>
            <a:ext cx="2430463" cy="2482850"/>
          </a:xfrm>
          <a:prstGeom prst="round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Rectangle: Rounded Corners 29"/>
          <p:cNvSpPr/>
          <p:nvPr/>
        </p:nvSpPr>
        <p:spPr>
          <a:xfrm>
            <a:off x="3367088" y="1493838"/>
            <a:ext cx="2451100" cy="2482850"/>
          </a:xfrm>
          <a:prstGeom prst="round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Rectangle: Top Corners Rounded 30"/>
          <p:cNvSpPr/>
          <p:nvPr/>
        </p:nvSpPr>
        <p:spPr>
          <a:xfrm>
            <a:off x="750888" y="1490663"/>
            <a:ext cx="2451100" cy="2198687"/>
          </a:xfrm>
          <a:prstGeom prst="round2Same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TextBox 2"/>
          <p:cNvSpPr txBox="1">
            <a:spLocks noChangeArrowheads="1"/>
          </p:cNvSpPr>
          <p:nvPr/>
        </p:nvSpPr>
        <p:spPr bwMode="auto">
          <a:xfrm>
            <a:off x="1409700" y="1249363"/>
            <a:ext cx="808038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0" b="1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4" name="TextBox 31"/>
          <p:cNvSpPr txBox="1">
            <a:spLocks noChangeArrowheads="1"/>
          </p:cNvSpPr>
          <p:nvPr/>
        </p:nvSpPr>
        <p:spPr bwMode="auto">
          <a:xfrm>
            <a:off x="4022725" y="1249363"/>
            <a:ext cx="808038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0" b="1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5" name="TextBox 32"/>
          <p:cNvSpPr txBox="1">
            <a:spLocks noChangeArrowheads="1"/>
          </p:cNvSpPr>
          <p:nvPr/>
        </p:nvSpPr>
        <p:spPr bwMode="auto">
          <a:xfrm>
            <a:off x="6629400" y="1258888"/>
            <a:ext cx="808038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78" name="Content Placeholder 3"/>
          <p:cNvSpPr txBox="1">
            <a:spLocks/>
          </p:cNvSpPr>
          <p:nvPr/>
        </p:nvSpPr>
        <p:spPr>
          <a:xfrm>
            <a:off x="5978525" y="3941233"/>
            <a:ext cx="2430463" cy="606393"/>
          </a:xfrm>
          <a:prstGeom prst="roundRect">
            <a:avLst>
              <a:gd name="adj" fmla="val 2585"/>
            </a:avLst>
          </a:prstGeom>
          <a:solidFill>
            <a:srgbClr val="CEDF98"/>
          </a:solidFill>
          <a:ln w="25400">
            <a:noFill/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 err="1">
                <a:solidFill>
                  <a:schemeClr val="tx1"/>
                </a:solidFill>
              </a:rPr>
              <a:t>boeth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79" name="Content Placeholder 3"/>
          <p:cNvSpPr txBox="1">
            <a:spLocks/>
          </p:cNvSpPr>
          <p:nvPr/>
        </p:nvSpPr>
        <p:spPr>
          <a:xfrm>
            <a:off x="5976146" y="4541891"/>
            <a:ext cx="2432841" cy="628849"/>
          </a:xfrm>
          <a:prstGeom prst="roundRect">
            <a:avLst>
              <a:gd name="adj" fmla="val 2585"/>
            </a:avLst>
          </a:prstGeom>
          <a:solidFill>
            <a:srgbClr val="CEDF98"/>
          </a:solidFill>
          <a:ln w="25400">
            <a:noFill/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 err="1">
                <a:solidFill>
                  <a:schemeClr val="tx1"/>
                </a:solidFill>
              </a:rPr>
              <a:t>boath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80" name="Content Placeholder 3"/>
          <p:cNvSpPr txBox="1">
            <a:spLocks/>
          </p:cNvSpPr>
          <p:nvPr/>
        </p:nvSpPr>
        <p:spPr>
          <a:xfrm>
            <a:off x="5978524" y="5171811"/>
            <a:ext cx="2430463" cy="558768"/>
          </a:xfrm>
          <a:prstGeom prst="roundRect">
            <a:avLst>
              <a:gd name="adj" fmla="val 2585"/>
            </a:avLst>
          </a:prstGeom>
          <a:solidFill>
            <a:srgbClr val="CEDF98"/>
          </a:solidFill>
          <a:ln w="25400">
            <a:noFill/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chemeClr val="tx1"/>
                </a:solidFill>
              </a:rPr>
              <a:t>both</a:t>
            </a:r>
          </a:p>
        </p:txBody>
      </p:sp>
      <p:grpSp>
        <p:nvGrpSpPr>
          <p:cNvPr id="81" name="Group 80"/>
          <p:cNvGrpSpPr/>
          <p:nvPr/>
        </p:nvGrpSpPr>
        <p:grpSpPr>
          <a:xfrm>
            <a:off x="3359947" y="3345518"/>
            <a:ext cx="2458241" cy="2415568"/>
            <a:chOff x="3693728" y="1537628"/>
            <a:chExt cx="1735580" cy="2415568"/>
          </a:xfrm>
          <a:solidFill>
            <a:srgbClr val="CEDF98"/>
          </a:solidFill>
        </p:grpSpPr>
        <p:sp>
          <p:nvSpPr>
            <p:cNvPr id="82" name="Content Placeholder 3"/>
            <p:cNvSpPr txBox="1">
              <a:spLocks/>
            </p:cNvSpPr>
            <p:nvPr/>
          </p:nvSpPr>
          <p:spPr>
            <a:xfrm>
              <a:off x="3693728" y="1537628"/>
              <a:ext cx="1735580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towst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83" name="Content Placeholder 3"/>
            <p:cNvSpPr txBox="1">
              <a:spLocks/>
            </p:cNvSpPr>
            <p:nvPr/>
          </p:nvSpPr>
          <p:spPr>
            <a:xfrm>
              <a:off x="3693728" y="2144021"/>
              <a:ext cx="1735580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tost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84" name="Content Placeholder 3"/>
            <p:cNvSpPr txBox="1">
              <a:spLocks/>
            </p:cNvSpPr>
            <p:nvPr/>
          </p:nvSpPr>
          <p:spPr>
            <a:xfrm>
              <a:off x="3693728" y="2743568"/>
              <a:ext cx="1735580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>
                  <a:solidFill>
                    <a:schemeClr val="tx1"/>
                  </a:solidFill>
                </a:rPr>
                <a:t>toast</a:t>
              </a:r>
            </a:p>
          </p:txBody>
        </p:sp>
        <p:sp>
          <p:nvSpPr>
            <p:cNvPr id="85" name="Content Placeholder 3"/>
            <p:cNvSpPr txBox="1">
              <a:spLocks/>
            </p:cNvSpPr>
            <p:nvPr/>
          </p:nvSpPr>
          <p:spPr>
            <a:xfrm>
              <a:off x="3693728" y="3346803"/>
              <a:ext cx="1735580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toste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750888" y="3341688"/>
            <a:ext cx="2451100" cy="2418724"/>
            <a:chOff x="765275" y="1544476"/>
            <a:chExt cx="1756544" cy="2418724"/>
          </a:xfrm>
          <a:solidFill>
            <a:srgbClr val="CEDF98"/>
          </a:solidFill>
        </p:grpSpPr>
        <p:sp>
          <p:nvSpPr>
            <p:cNvPr id="87" name="Content Placeholder 3"/>
            <p:cNvSpPr txBox="1">
              <a:spLocks/>
            </p:cNvSpPr>
            <p:nvPr/>
          </p:nvSpPr>
          <p:spPr>
            <a:xfrm>
              <a:off x="765275" y="1544476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hoap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88" name="Content Placeholder 3"/>
            <p:cNvSpPr txBox="1">
              <a:spLocks/>
            </p:cNvSpPr>
            <p:nvPr/>
          </p:nvSpPr>
          <p:spPr>
            <a:xfrm>
              <a:off x="765275" y="2144021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>
                  <a:solidFill>
                    <a:schemeClr val="tx1"/>
                  </a:solidFill>
                </a:rPr>
                <a:t>hope</a:t>
              </a:r>
            </a:p>
          </p:txBody>
        </p:sp>
        <p:sp>
          <p:nvSpPr>
            <p:cNvPr id="89" name="Content Placeholder 3"/>
            <p:cNvSpPr txBox="1">
              <a:spLocks/>
            </p:cNvSpPr>
            <p:nvPr/>
          </p:nvSpPr>
          <p:spPr>
            <a:xfrm>
              <a:off x="765275" y="2750414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howp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90" name="Content Placeholder 3"/>
            <p:cNvSpPr txBox="1">
              <a:spLocks/>
            </p:cNvSpPr>
            <p:nvPr/>
          </p:nvSpPr>
          <p:spPr>
            <a:xfrm>
              <a:off x="765275" y="3356807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hoep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</p:grpSp>
      <p:sp>
        <p:nvSpPr>
          <p:cNvPr id="91" name="Content Placeholder 3"/>
          <p:cNvSpPr txBox="1">
            <a:spLocks/>
          </p:cNvSpPr>
          <p:nvPr/>
        </p:nvSpPr>
        <p:spPr>
          <a:xfrm>
            <a:off x="5971384" y="3341688"/>
            <a:ext cx="2437604" cy="606393"/>
          </a:xfrm>
          <a:prstGeom prst="roundRect">
            <a:avLst>
              <a:gd name="adj" fmla="val 2585"/>
            </a:avLst>
          </a:prstGeom>
          <a:solidFill>
            <a:srgbClr val="CEDF98"/>
          </a:solidFill>
          <a:ln w="25400">
            <a:noFill/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>
                <a:solidFill>
                  <a:schemeClr val="tx1"/>
                </a:solidFill>
              </a:rPr>
              <a:t>bowth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8" name="Rounded Rectangle 6"/>
          <p:cNvSpPr/>
          <p:nvPr/>
        </p:nvSpPr>
        <p:spPr>
          <a:xfrm>
            <a:off x="760413" y="3953482"/>
            <a:ext cx="2439198" cy="603250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n-GB" altLang="en-US" sz="2400" dirty="0">
                <a:solidFill>
                  <a:schemeClr val="bg1"/>
                </a:solidFill>
              </a:rPr>
              <a:t>hope</a:t>
            </a:r>
          </a:p>
        </p:txBody>
      </p:sp>
      <p:sp>
        <p:nvSpPr>
          <p:cNvPr id="19" name="Rounded Rectangle 6"/>
          <p:cNvSpPr/>
          <p:nvPr/>
        </p:nvSpPr>
        <p:spPr>
          <a:xfrm>
            <a:off x="3367088" y="4579673"/>
            <a:ext cx="2451100" cy="611188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bg1"/>
                </a:solidFill>
              </a:rPr>
              <a:t>toast</a:t>
            </a:r>
          </a:p>
        </p:txBody>
      </p:sp>
      <p:sp>
        <p:nvSpPr>
          <p:cNvPr id="33" name="Rounded Rectangle 6"/>
          <p:cNvSpPr/>
          <p:nvPr/>
        </p:nvSpPr>
        <p:spPr>
          <a:xfrm>
            <a:off x="5978524" y="5154072"/>
            <a:ext cx="2421583" cy="589672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bg1"/>
                </a:solidFill>
              </a:rPr>
              <a:t>both</a:t>
            </a:r>
          </a:p>
        </p:txBody>
      </p:sp>
    </p:spTree>
    <p:extLst>
      <p:ext uri="{BB962C8B-B14F-4D97-AF65-F5344CB8AC3E}">
        <p14:creationId xmlns:p14="http://schemas.microsoft.com/office/powerpoint/2010/main" val="152867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18" grpId="0" animBg="1"/>
      <p:bldP spid="18" grpId="1" animBg="1"/>
      <p:bldP spid="19" grpId="0" animBg="1"/>
      <p:bldP spid="19" grpId="1" animBg="1"/>
      <p:bldP spid="33" grpId="0" animBg="1"/>
      <p:bldP spid="3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de Answers"/>
          <p:cNvSpPr/>
          <p:nvPr/>
        </p:nvSpPr>
        <p:spPr>
          <a:xfrm>
            <a:off x="7572375" y="5897563"/>
            <a:ext cx="1012825" cy="447675"/>
          </a:xfrm>
          <a:prstGeom prst="round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Answers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4668838" y="2714625"/>
            <a:ext cx="3678237" cy="2722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Show Answers"/>
          <p:cNvSpPr/>
          <p:nvPr/>
        </p:nvSpPr>
        <p:spPr>
          <a:xfrm>
            <a:off x="7572374" y="5897563"/>
            <a:ext cx="1012825" cy="44767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Answers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49263" y="765175"/>
            <a:ext cx="8245475" cy="2462213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8" name="Rectangle 10"/>
          <p:cNvSpPr>
            <a:spLocks noChangeArrowheads="1"/>
          </p:cNvSpPr>
          <p:nvPr/>
        </p:nvSpPr>
        <p:spPr bwMode="auto">
          <a:xfrm>
            <a:off x="752475" y="812007"/>
            <a:ext cx="7635875" cy="1461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Complete the sentence on your whiteboard: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I h</a:t>
            </a:r>
            <a:r>
              <a:rPr lang="en-GB" altLang="en-US" sz="2800" u="sng" dirty="0">
                <a:solidFill>
                  <a:schemeClr val="tx1"/>
                </a:solidFill>
              </a:rPr>
              <a:t>          </a:t>
            </a:r>
            <a:r>
              <a:rPr lang="en-GB" altLang="en-US" sz="2800" dirty="0">
                <a:solidFill>
                  <a:schemeClr val="tx1"/>
                </a:solidFill>
              </a:rPr>
              <a:t> there will be t</a:t>
            </a:r>
            <a:r>
              <a:rPr lang="en-GB" altLang="en-US" sz="2800" u="sng" dirty="0">
                <a:solidFill>
                  <a:schemeClr val="tx1"/>
                </a:solidFill>
              </a:rPr>
              <a:t>           </a:t>
            </a:r>
            <a:r>
              <a:rPr lang="en-GB" altLang="en-US" sz="2800" dirty="0">
                <a:solidFill>
                  <a:schemeClr val="tx1"/>
                </a:solidFill>
              </a:rPr>
              <a:t> for                 b</a:t>
            </a:r>
            <a:r>
              <a:rPr lang="en-GB" altLang="en-US" sz="2800" u="sng" dirty="0">
                <a:solidFill>
                  <a:schemeClr val="tx1"/>
                </a:solidFill>
              </a:rPr>
              <a:t>            </a:t>
            </a:r>
            <a:r>
              <a:rPr lang="en-GB" altLang="en-US" sz="2800" dirty="0">
                <a:solidFill>
                  <a:schemeClr val="tx1"/>
                </a:solidFill>
              </a:rPr>
              <a:t> of us.</a:t>
            </a:r>
          </a:p>
        </p:txBody>
      </p:sp>
      <p:sp>
        <p:nvSpPr>
          <p:cNvPr id="18" name="Rounded Rectangle 6"/>
          <p:cNvSpPr/>
          <p:nvPr/>
        </p:nvSpPr>
        <p:spPr>
          <a:xfrm>
            <a:off x="995363" y="1333703"/>
            <a:ext cx="1511297" cy="466578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n-GB" altLang="en-US" sz="3200" dirty="0">
                <a:solidFill>
                  <a:schemeClr val="bg1"/>
                </a:solidFill>
              </a:rPr>
              <a:t>hope</a:t>
            </a:r>
          </a:p>
        </p:txBody>
      </p:sp>
      <p:sp>
        <p:nvSpPr>
          <p:cNvPr id="19" name="Rounded Rectangle 6"/>
          <p:cNvSpPr/>
          <p:nvPr/>
        </p:nvSpPr>
        <p:spPr>
          <a:xfrm>
            <a:off x="4485254" y="1333703"/>
            <a:ext cx="1496446" cy="466579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toast</a:t>
            </a:r>
          </a:p>
        </p:txBody>
      </p:sp>
      <p:sp>
        <p:nvSpPr>
          <p:cNvPr id="33" name="Rounded Rectangle 6"/>
          <p:cNvSpPr/>
          <p:nvPr/>
        </p:nvSpPr>
        <p:spPr>
          <a:xfrm>
            <a:off x="850900" y="1851856"/>
            <a:ext cx="1525523" cy="468922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both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710" y="2997886"/>
            <a:ext cx="5088002" cy="368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84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6" grpId="0" animBg="1"/>
      <p:bldP spid="18" grpId="0" animBg="1"/>
      <p:bldP spid="18" grpId="1" animBg="1"/>
      <p:bldP spid="19" grpId="0" animBg="1"/>
      <p:bldP spid="19" grpId="1" animBg="1"/>
      <p:bldP spid="33" grpId="0" animBg="1"/>
      <p:bldP spid="3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68838" y="2720975"/>
            <a:ext cx="3678237" cy="2722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3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sz="3600" dirty="0"/>
              <a:t>Which one looks right?</a:t>
            </a:r>
            <a:endParaRPr lang="en-GB" altLang="en-US" sz="3600" dirty="0"/>
          </a:p>
        </p:txBody>
      </p:sp>
      <p:sp>
        <p:nvSpPr>
          <p:cNvPr id="17" name="Hide Answers"/>
          <p:cNvSpPr/>
          <p:nvPr/>
        </p:nvSpPr>
        <p:spPr>
          <a:xfrm>
            <a:off x="7572375" y="5899150"/>
            <a:ext cx="1012825" cy="447675"/>
          </a:xfrm>
          <a:prstGeom prst="round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Answers</a:t>
            </a:r>
          </a:p>
        </p:txBody>
      </p:sp>
      <p:sp>
        <p:nvSpPr>
          <p:cNvPr id="16" name="Show Answers"/>
          <p:cNvSpPr/>
          <p:nvPr/>
        </p:nvSpPr>
        <p:spPr>
          <a:xfrm>
            <a:off x="7569996" y="5896536"/>
            <a:ext cx="1012825" cy="449262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Answers</a:t>
            </a:r>
          </a:p>
        </p:txBody>
      </p:sp>
      <p:sp>
        <p:nvSpPr>
          <p:cNvPr id="29" name="Rectangle: Rounded Corners 28"/>
          <p:cNvSpPr/>
          <p:nvPr/>
        </p:nvSpPr>
        <p:spPr>
          <a:xfrm>
            <a:off x="5978525" y="1636713"/>
            <a:ext cx="2430463" cy="2482850"/>
          </a:xfrm>
          <a:prstGeom prst="round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Rectangle: Rounded Corners 29"/>
          <p:cNvSpPr/>
          <p:nvPr/>
        </p:nvSpPr>
        <p:spPr>
          <a:xfrm>
            <a:off x="3367088" y="1636713"/>
            <a:ext cx="2451100" cy="2482850"/>
          </a:xfrm>
          <a:prstGeom prst="round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Rectangle: Top Corners Rounded 30"/>
          <p:cNvSpPr/>
          <p:nvPr/>
        </p:nvSpPr>
        <p:spPr>
          <a:xfrm>
            <a:off x="750888" y="1643063"/>
            <a:ext cx="2451100" cy="1762125"/>
          </a:xfrm>
          <a:prstGeom prst="round2Same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TextBox 2"/>
          <p:cNvSpPr txBox="1">
            <a:spLocks noChangeArrowheads="1"/>
          </p:cNvSpPr>
          <p:nvPr/>
        </p:nvSpPr>
        <p:spPr bwMode="auto">
          <a:xfrm>
            <a:off x="1409700" y="1306513"/>
            <a:ext cx="808038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0" b="1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4" name="TextBox 31"/>
          <p:cNvSpPr txBox="1">
            <a:spLocks noChangeArrowheads="1"/>
          </p:cNvSpPr>
          <p:nvPr/>
        </p:nvSpPr>
        <p:spPr bwMode="auto">
          <a:xfrm>
            <a:off x="4022725" y="1306513"/>
            <a:ext cx="808038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0" b="1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5" name="TextBox 32"/>
          <p:cNvSpPr txBox="1">
            <a:spLocks noChangeArrowheads="1"/>
          </p:cNvSpPr>
          <p:nvPr/>
        </p:nvSpPr>
        <p:spPr bwMode="auto">
          <a:xfrm>
            <a:off x="6629400" y="1306513"/>
            <a:ext cx="808038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6" name="Content Placeholder 3"/>
          <p:cNvSpPr txBox="1">
            <a:spLocks/>
          </p:cNvSpPr>
          <p:nvPr/>
        </p:nvSpPr>
        <p:spPr>
          <a:xfrm>
            <a:off x="5978540" y="4012702"/>
            <a:ext cx="2430314" cy="606393"/>
          </a:xfrm>
          <a:prstGeom prst="roundRect">
            <a:avLst>
              <a:gd name="adj" fmla="val 2585"/>
            </a:avLst>
          </a:prstGeom>
          <a:solidFill>
            <a:srgbClr val="CEDF98"/>
          </a:solidFill>
          <a:ln w="25400">
            <a:noFill/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 err="1">
                <a:solidFill>
                  <a:schemeClr val="tx1"/>
                </a:solidFill>
              </a:rPr>
              <a:t>windoe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7" name="Content Placeholder 3"/>
          <p:cNvSpPr txBox="1">
            <a:spLocks/>
          </p:cNvSpPr>
          <p:nvPr/>
        </p:nvSpPr>
        <p:spPr>
          <a:xfrm>
            <a:off x="5978540" y="4612250"/>
            <a:ext cx="2430314" cy="606393"/>
          </a:xfrm>
          <a:prstGeom prst="roundRect">
            <a:avLst>
              <a:gd name="adj" fmla="val 2585"/>
            </a:avLst>
          </a:prstGeom>
          <a:solidFill>
            <a:srgbClr val="CEDF98"/>
          </a:solidFill>
          <a:ln w="25400">
            <a:noFill/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solidFill>
                  <a:schemeClr val="tx1"/>
                </a:solidFill>
              </a:rPr>
              <a:t>window</a:t>
            </a:r>
          </a:p>
        </p:txBody>
      </p:sp>
      <p:sp>
        <p:nvSpPr>
          <p:cNvPr id="38" name="Content Placeholder 3"/>
          <p:cNvSpPr txBox="1">
            <a:spLocks/>
          </p:cNvSpPr>
          <p:nvPr/>
        </p:nvSpPr>
        <p:spPr>
          <a:xfrm>
            <a:off x="5978540" y="5215484"/>
            <a:ext cx="2430314" cy="606393"/>
          </a:xfrm>
          <a:prstGeom prst="roundRect">
            <a:avLst>
              <a:gd name="adj" fmla="val 2585"/>
            </a:avLst>
          </a:prstGeom>
          <a:solidFill>
            <a:srgbClr val="CEDF98"/>
          </a:solidFill>
          <a:ln w="25400">
            <a:noFill/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 err="1">
                <a:solidFill>
                  <a:schemeClr val="tx1"/>
                </a:solidFill>
              </a:rPr>
              <a:t>windo</a:t>
            </a:r>
            <a:endParaRPr lang="en-GB" sz="2400" dirty="0">
              <a:solidFill>
                <a:schemeClr val="tx1"/>
              </a:solidFill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3367095" y="3408032"/>
            <a:ext cx="2450817" cy="2415568"/>
            <a:chOff x="3693728" y="1537628"/>
            <a:chExt cx="1756544" cy="2415568"/>
          </a:xfrm>
          <a:solidFill>
            <a:srgbClr val="CEDF98"/>
          </a:solidFill>
        </p:grpSpPr>
        <p:sp>
          <p:nvSpPr>
            <p:cNvPr id="40" name="Content Placeholder 3"/>
            <p:cNvSpPr txBox="1">
              <a:spLocks/>
            </p:cNvSpPr>
            <p:nvPr/>
          </p:nvSpPr>
          <p:spPr>
            <a:xfrm>
              <a:off x="3693728" y="1537628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oapen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41" name="Content Placeholder 3"/>
            <p:cNvSpPr txBox="1">
              <a:spLocks/>
            </p:cNvSpPr>
            <p:nvPr/>
          </p:nvSpPr>
          <p:spPr>
            <a:xfrm>
              <a:off x="3693728" y="2144021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owpen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42" name="Content Placeholder 3"/>
            <p:cNvSpPr txBox="1">
              <a:spLocks/>
            </p:cNvSpPr>
            <p:nvPr/>
          </p:nvSpPr>
          <p:spPr>
            <a:xfrm>
              <a:off x="3693728" y="2743568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oepen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43" name="Content Placeholder 3"/>
            <p:cNvSpPr txBox="1">
              <a:spLocks/>
            </p:cNvSpPr>
            <p:nvPr/>
          </p:nvSpPr>
          <p:spPr>
            <a:xfrm>
              <a:off x="3693728" y="3346803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>
                  <a:solidFill>
                    <a:schemeClr val="tx1"/>
                  </a:solidFill>
                </a:rPr>
                <a:t>open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755650" y="3404611"/>
            <a:ext cx="2450817" cy="2418724"/>
            <a:chOff x="765275" y="1544476"/>
            <a:chExt cx="1756544" cy="2418724"/>
          </a:xfrm>
          <a:solidFill>
            <a:srgbClr val="CEDF98"/>
          </a:solidFill>
        </p:grpSpPr>
        <p:sp>
          <p:nvSpPr>
            <p:cNvPr id="45" name="Content Placeholder 3"/>
            <p:cNvSpPr txBox="1">
              <a:spLocks/>
            </p:cNvSpPr>
            <p:nvPr/>
          </p:nvSpPr>
          <p:spPr>
            <a:xfrm>
              <a:off x="765275" y="1544476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>
                  <a:solidFill>
                    <a:schemeClr val="tx1"/>
                  </a:solidFill>
                </a:rPr>
                <a:t>going</a:t>
              </a:r>
            </a:p>
          </p:txBody>
        </p:sp>
        <p:sp>
          <p:nvSpPr>
            <p:cNvPr id="46" name="Content Placeholder 3"/>
            <p:cNvSpPr txBox="1">
              <a:spLocks/>
            </p:cNvSpPr>
            <p:nvPr/>
          </p:nvSpPr>
          <p:spPr>
            <a:xfrm>
              <a:off x="765275" y="2144021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gowing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47" name="Content Placeholder 3"/>
            <p:cNvSpPr txBox="1">
              <a:spLocks/>
            </p:cNvSpPr>
            <p:nvPr/>
          </p:nvSpPr>
          <p:spPr>
            <a:xfrm>
              <a:off x="765275" y="2750414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goaing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48" name="Content Placeholder 3"/>
            <p:cNvSpPr txBox="1">
              <a:spLocks/>
            </p:cNvSpPr>
            <p:nvPr/>
          </p:nvSpPr>
          <p:spPr>
            <a:xfrm>
              <a:off x="765275" y="3356807"/>
              <a:ext cx="1756544" cy="606393"/>
            </a:xfrm>
            <a:prstGeom prst="roundRect">
              <a:avLst>
                <a:gd name="adj" fmla="val 2585"/>
              </a:avLst>
            </a:prstGeom>
            <a:grpFill/>
            <a:ln w="25400">
              <a:noFill/>
            </a:ln>
          </p:spPr>
          <p:txBody>
            <a:bodyPr vert="horz" lIns="0" tIns="0" rIns="0" bIns="0" rtlCol="0" anchor="ctr" anchorCtr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 baseline="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Twinkl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400" dirty="0" err="1">
                  <a:solidFill>
                    <a:schemeClr val="tx1"/>
                  </a:solidFill>
                </a:rPr>
                <a:t>goeing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</p:grpSp>
      <p:sp>
        <p:nvSpPr>
          <p:cNvPr id="49" name="Content Placeholder 3"/>
          <p:cNvSpPr>
            <a:spLocks noGrp="1"/>
          </p:cNvSpPr>
          <p:nvPr>
            <p:ph idx="1"/>
          </p:nvPr>
        </p:nvSpPr>
        <p:spPr>
          <a:xfrm>
            <a:off x="5978540" y="3404611"/>
            <a:ext cx="2430314" cy="606393"/>
          </a:xfrm>
          <a:solidFill>
            <a:srgbClr val="CEDF98"/>
          </a:solidFill>
        </p:spPr>
        <p:txBody>
          <a:bodyPr anchor="ctr" anchorCtr="0">
            <a:normAutofit/>
          </a:bodyPr>
          <a:lstStyle/>
          <a:p>
            <a:pPr algn="ctr"/>
            <a:r>
              <a:rPr lang="en-GB" sz="2400" dirty="0" err="1">
                <a:solidFill>
                  <a:schemeClr val="tx1"/>
                </a:solidFill>
              </a:rPr>
              <a:t>windoa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8" name="Rounded Rectangle 6"/>
          <p:cNvSpPr/>
          <p:nvPr/>
        </p:nvSpPr>
        <p:spPr>
          <a:xfrm>
            <a:off x="755649" y="3399632"/>
            <a:ext cx="2446339" cy="603250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n-GB" altLang="en-US" sz="2400" dirty="0">
                <a:solidFill>
                  <a:schemeClr val="bg1"/>
                </a:solidFill>
              </a:rPr>
              <a:t>going</a:t>
            </a:r>
          </a:p>
        </p:txBody>
      </p:sp>
      <p:sp>
        <p:nvSpPr>
          <p:cNvPr id="19" name="Rounded Rectangle 6"/>
          <p:cNvSpPr/>
          <p:nvPr/>
        </p:nvSpPr>
        <p:spPr>
          <a:xfrm>
            <a:off x="3367088" y="5227637"/>
            <a:ext cx="2439988" cy="611188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bg1"/>
                </a:solidFill>
              </a:rPr>
              <a:t>open</a:t>
            </a:r>
          </a:p>
        </p:txBody>
      </p:sp>
      <p:sp>
        <p:nvSpPr>
          <p:cNvPr id="33" name="Rounded Rectangle 6"/>
          <p:cNvSpPr/>
          <p:nvPr/>
        </p:nvSpPr>
        <p:spPr>
          <a:xfrm>
            <a:off x="5978391" y="4633493"/>
            <a:ext cx="2430463" cy="606425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bg1"/>
                </a:solidFill>
              </a:rPr>
              <a:t>window</a:t>
            </a:r>
          </a:p>
        </p:txBody>
      </p:sp>
    </p:spTree>
    <p:extLst>
      <p:ext uri="{BB962C8B-B14F-4D97-AF65-F5344CB8AC3E}">
        <p14:creationId xmlns:p14="http://schemas.microsoft.com/office/powerpoint/2010/main" val="21454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18" grpId="0" animBg="1"/>
      <p:bldP spid="18" grpId="1" animBg="1"/>
      <p:bldP spid="19" grpId="0" animBg="1"/>
      <p:bldP spid="19" grpId="1" animBg="1"/>
      <p:bldP spid="33" grpId="0" animBg="1"/>
      <p:bldP spid="3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de Answers"/>
          <p:cNvSpPr/>
          <p:nvPr/>
        </p:nvSpPr>
        <p:spPr>
          <a:xfrm>
            <a:off x="7572375" y="5897563"/>
            <a:ext cx="1012825" cy="447675"/>
          </a:xfrm>
          <a:prstGeom prst="round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Answers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4668838" y="2714625"/>
            <a:ext cx="3678237" cy="2722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Show Answers"/>
          <p:cNvSpPr/>
          <p:nvPr/>
        </p:nvSpPr>
        <p:spPr>
          <a:xfrm>
            <a:off x="7571554" y="5897563"/>
            <a:ext cx="1012825" cy="44767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Answers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49263" y="765175"/>
            <a:ext cx="8245475" cy="2462213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8" name="Rectangle 10"/>
          <p:cNvSpPr>
            <a:spLocks noChangeArrowheads="1"/>
          </p:cNvSpPr>
          <p:nvPr/>
        </p:nvSpPr>
        <p:spPr bwMode="auto">
          <a:xfrm>
            <a:off x="752475" y="812007"/>
            <a:ext cx="7635875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Complete the sentence on your whiteboard: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I am g</a:t>
            </a:r>
            <a:r>
              <a:rPr lang="en-GB" altLang="en-US" sz="2800" u="sng" dirty="0">
                <a:solidFill>
                  <a:schemeClr val="tx1"/>
                </a:solidFill>
              </a:rPr>
              <a:t>             </a:t>
            </a:r>
            <a:r>
              <a:rPr lang="en-GB" altLang="en-US" sz="2800" dirty="0">
                <a:solidFill>
                  <a:schemeClr val="tx1"/>
                </a:solidFill>
              </a:rPr>
              <a:t> to o</a:t>
            </a:r>
            <a:r>
              <a:rPr lang="en-GB" altLang="en-US" sz="2800" u="sng" dirty="0">
                <a:solidFill>
                  <a:schemeClr val="tx1"/>
                </a:solidFill>
              </a:rPr>
              <a:t>             </a:t>
            </a:r>
            <a:r>
              <a:rPr lang="en-GB" altLang="en-US" sz="2800" dirty="0">
                <a:solidFill>
                  <a:schemeClr val="tx1"/>
                </a:solidFill>
              </a:rPr>
              <a:t>  the w</a:t>
            </a:r>
            <a:r>
              <a:rPr lang="en-GB" altLang="en-US" sz="2800" u="sng" dirty="0">
                <a:solidFill>
                  <a:schemeClr val="tx1"/>
                </a:solidFill>
              </a:rPr>
              <a:t>            </a:t>
            </a:r>
            <a:r>
              <a:rPr lang="en-GB" altLang="en-US" sz="2800" dirty="0">
                <a:solidFill>
                  <a:schemeClr val="tx1"/>
                </a:solidFill>
              </a:rPr>
              <a:t> .</a:t>
            </a:r>
          </a:p>
        </p:txBody>
      </p:sp>
      <p:sp>
        <p:nvSpPr>
          <p:cNvPr id="18" name="Rounded Rectangle 6"/>
          <p:cNvSpPr/>
          <p:nvPr/>
        </p:nvSpPr>
        <p:spPr>
          <a:xfrm>
            <a:off x="1652455" y="1276732"/>
            <a:ext cx="1660867" cy="613158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n-GB" altLang="en-US" sz="3200" dirty="0">
                <a:solidFill>
                  <a:schemeClr val="bg1"/>
                </a:solidFill>
              </a:rPr>
              <a:t>going</a:t>
            </a:r>
          </a:p>
        </p:txBody>
      </p:sp>
      <p:sp>
        <p:nvSpPr>
          <p:cNvPr id="19" name="Rounded Rectangle 6"/>
          <p:cNvSpPr/>
          <p:nvPr/>
        </p:nvSpPr>
        <p:spPr>
          <a:xfrm>
            <a:off x="3774281" y="1285049"/>
            <a:ext cx="1793666" cy="604841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open</a:t>
            </a:r>
          </a:p>
        </p:txBody>
      </p:sp>
      <p:sp>
        <p:nvSpPr>
          <p:cNvPr id="33" name="Rounded Rectangle 6"/>
          <p:cNvSpPr/>
          <p:nvPr/>
        </p:nvSpPr>
        <p:spPr>
          <a:xfrm>
            <a:off x="6234405" y="1285049"/>
            <a:ext cx="1855495" cy="604841"/>
          </a:xfrm>
          <a:prstGeom prst="roundRect">
            <a:avLst>
              <a:gd name="adj" fmla="val 3689"/>
            </a:avLst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bg1"/>
                </a:solidFill>
              </a:rPr>
              <a:t>Window.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322" y="1926174"/>
            <a:ext cx="2312543" cy="348325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101" y="2695074"/>
            <a:ext cx="1410764" cy="361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1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6" grpId="0" animBg="1"/>
      <p:bldP spid="18" grpId="0" animBg="1"/>
      <p:bldP spid="18" grpId="1" animBg="1"/>
      <p:bldP spid="19" grpId="0" animBg="1"/>
      <p:bldP spid="19" grpId="1" animBg="1"/>
      <p:bldP spid="33" grpId="0" animBg="1"/>
      <p:bldP spid="3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Top Corners Rounded 11"/>
          <p:cNvSpPr/>
          <p:nvPr/>
        </p:nvSpPr>
        <p:spPr>
          <a:xfrm rot="10800000">
            <a:off x="444500" y="2541588"/>
            <a:ext cx="8255000" cy="3881437"/>
          </a:xfrm>
          <a:prstGeom prst="round2SameRect">
            <a:avLst>
              <a:gd name="adj1" fmla="val 2925"/>
              <a:gd name="adj2" fmla="val 0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668838" y="2714625"/>
            <a:ext cx="3678237" cy="2722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Hide Answers"/>
          <p:cNvSpPr/>
          <p:nvPr/>
        </p:nvSpPr>
        <p:spPr>
          <a:xfrm>
            <a:off x="7572375" y="5897563"/>
            <a:ext cx="1012825" cy="447675"/>
          </a:xfrm>
          <a:prstGeom prst="round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Answers</a:t>
            </a:r>
          </a:p>
        </p:txBody>
      </p:sp>
      <p:sp>
        <p:nvSpPr>
          <p:cNvPr id="16" name="Show Answers"/>
          <p:cNvSpPr/>
          <p:nvPr/>
        </p:nvSpPr>
        <p:spPr>
          <a:xfrm>
            <a:off x="7572375" y="5899150"/>
            <a:ext cx="1012825" cy="44767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Answers</a:t>
            </a:r>
          </a:p>
        </p:txBody>
      </p:sp>
      <p:sp>
        <p:nvSpPr>
          <p:cNvPr id="18" name="Rounded Rectangle 6"/>
          <p:cNvSpPr/>
          <p:nvPr/>
        </p:nvSpPr>
        <p:spPr>
          <a:xfrm>
            <a:off x="1515269" y="2999582"/>
            <a:ext cx="6291262" cy="2930525"/>
          </a:xfrm>
          <a:prstGeom prst="roundRect">
            <a:avLst>
              <a:gd name="adj" fmla="val 368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An old g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oa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t sh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ow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ed up at our 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pen wind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ow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. J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oe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 w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ke up, r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se, gr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oa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ned and cl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sed it. J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oe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 h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pes the g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oa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t will g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 h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me, but I d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n’t kn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ow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 if I want him to – he can m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ow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 the grass when it gr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ow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s. We can be the 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nly ones on our r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oa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d with a g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oa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t m</a:t>
            </a:r>
            <a:r>
              <a:rPr lang="en-GB" altLang="en-US" sz="2800" b="1" dirty="0">
                <a:solidFill>
                  <a:schemeClr val="tx1"/>
                </a:solidFill>
                <a:latin typeface="Twinkl" pitchFamily="2" charset="0"/>
              </a:rPr>
              <a:t>ow</a:t>
            </a: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</a:rPr>
              <a:t>er! </a:t>
            </a:r>
          </a:p>
        </p:txBody>
      </p:sp>
      <p:sp>
        <p:nvSpPr>
          <p:cNvPr id="194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Sound Search</a:t>
            </a:r>
          </a:p>
        </p:txBody>
      </p:sp>
      <p:sp>
        <p:nvSpPr>
          <p:cNvPr id="19464" name="Rectangle 4"/>
          <p:cNvSpPr>
            <a:spLocks noChangeArrowheads="1"/>
          </p:cNvSpPr>
          <p:nvPr/>
        </p:nvSpPr>
        <p:spPr bwMode="auto">
          <a:xfrm>
            <a:off x="754063" y="1397000"/>
            <a:ext cx="7813675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Read the story. Can you find any ‘</a:t>
            </a:r>
            <a:r>
              <a:rPr lang="en-GB" altLang="en-US" b="1" dirty="0" err="1">
                <a:solidFill>
                  <a:schemeClr val="tx1"/>
                </a:solidFill>
              </a:rPr>
              <a:t>oa</a:t>
            </a:r>
            <a:r>
              <a:rPr lang="en-GB" altLang="en-US" dirty="0">
                <a:solidFill>
                  <a:schemeClr val="tx1"/>
                </a:solidFill>
              </a:rPr>
              <a:t>’ words? Look for </a:t>
            </a:r>
            <a:r>
              <a:rPr lang="en-GB" altLang="en-US" b="1" dirty="0" err="1">
                <a:solidFill>
                  <a:schemeClr val="tx1"/>
                </a:solidFill>
              </a:rPr>
              <a:t>oa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b="1" dirty="0">
                <a:solidFill>
                  <a:schemeClr val="tx1"/>
                </a:solidFill>
              </a:rPr>
              <a:t>ow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b="1" dirty="0">
                <a:solidFill>
                  <a:schemeClr val="tx1"/>
                </a:solidFill>
              </a:rPr>
              <a:t>o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b="1" dirty="0">
                <a:solidFill>
                  <a:schemeClr val="tx1"/>
                </a:solidFill>
              </a:rPr>
              <a:t>o-e</a:t>
            </a:r>
            <a:r>
              <a:rPr lang="en-GB" altLang="en-US" dirty="0">
                <a:solidFill>
                  <a:schemeClr val="tx1"/>
                </a:solidFill>
              </a:rPr>
              <a:t> or </a:t>
            </a:r>
            <a:r>
              <a:rPr lang="en-GB" altLang="en-US" b="1" dirty="0" err="1">
                <a:solidFill>
                  <a:schemeClr val="tx1"/>
                </a:solidFill>
              </a:rPr>
              <a:t>oe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Remember to read the word to check it has the right sound before you highlight it.</a:t>
            </a:r>
          </a:p>
        </p:txBody>
      </p:sp>
      <p:sp>
        <p:nvSpPr>
          <p:cNvPr id="13" name="Rounded Rectangle 6"/>
          <p:cNvSpPr/>
          <p:nvPr/>
        </p:nvSpPr>
        <p:spPr>
          <a:xfrm>
            <a:off x="1515269" y="2999582"/>
            <a:ext cx="6291262" cy="2930525"/>
          </a:xfrm>
          <a:prstGeom prst="roundRect">
            <a:avLst>
              <a:gd name="adj" fmla="val 3689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800" dirty="0">
                <a:solidFill>
                  <a:schemeClr val="tx1"/>
                </a:solidFill>
              </a:rPr>
              <a:t>An old goat showed up at our open window. Joe woke up, rose, groaned and closed it. Joe hopes the goat will go home, but I don’t know if I want him to – he can mow the grass when it grows. We can be the only ones on our road with a goat mower! </a:t>
            </a:r>
          </a:p>
        </p:txBody>
      </p:sp>
    </p:spTree>
    <p:extLst>
      <p:ext uri="{BB962C8B-B14F-4D97-AF65-F5344CB8AC3E}">
        <p14:creationId xmlns:p14="http://schemas.microsoft.com/office/powerpoint/2010/main" val="383118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6" grpId="0" animBg="1"/>
      <p:bldP spid="18" grpId="0"/>
      <p:bldP spid="18" grpId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Words of the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513946"/>
            <a:ext cx="3620406" cy="4578880"/>
          </a:xfrm>
        </p:spPr>
        <p:txBody>
          <a:bodyPr>
            <a:normAutofit/>
          </a:bodyPr>
          <a:lstStyle/>
          <a:p>
            <a:r>
              <a:rPr lang="en-GB" sz="2000" dirty="0"/>
              <a:t>both		window</a:t>
            </a:r>
          </a:p>
          <a:p>
            <a:endParaRPr lang="en-GB" sz="2000" dirty="0"/>
          </a:p>
          <a:p>
            <a:r>
              <a:rPr lang="en-GB" sz="2000" dirty="0"/>
              <a:t>soap		nose</a:t>
            </a:r>
          </a:p>
          <a:p>
            <a:endParaRPr lang="en-GB" sz="2000" dirty="0"/>
          </a:p>
          <a:p>
            <a:r>
              <a:rPr lang="en-GB" sz="2000" dirty="0"/>
              <a:t>throw		also	</a:t>
            </a:r>
          </a:p>
          <a:p>
            <a:endParaRPr lang="en-GB" sz="2000" dirty="0"/>
          </a:p>
          <a:p>
            <a:r>
              <a:rPr lang="en-GB" sz="2000" dirty="0"/>
              <a:t>hope		toast</a:t>
            </a:r>
          </a:p>
          <a:p>
            <a:endParaRPr lang="en-GB" sz="2000" dirty="0"/>
          </a:p>
          <a:p>
            <a:r>
              <a:rPr lang="en-GB" sz="2000" dirty="0"/>
              <a:t>going		grow</a:t>
            </a:r>
          </a:p>
          <a:p>
            <a:endParaRPr lang="en-GB" sz="2000" dirty="0"/>
          </a:p>
          <a:p>
            <a:r>
              <a:rPr lang="en-GB" sz="2000" dirty="0"/>
              <a:t>float		phone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826909" y="1473201"/>
            <a:ext cx="3620406" cy="457888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go		most</a:t>
            </a:r>
          </a:p>
          <a:p>
            <a:endParaRPr lang="en-GB" sz="2000" dirty="0"/>
          </a:p>
          <a:p>
            <a:r>
              <a:rPr lang="en-GB" sz="2000" dirty="0"/>
              <a:t>coat		goat</a:t>
            </a:r>
          </a:p>
          <a:p>
            <a:endParaRPr lang="en-GB" sz="2000" dirty="0"/>
          </a:p>
          <a:p>
            <a:r>
              <a:rPr lang="en-GB" sz="2000" dirty="0"/>
              <a:t>snow		low</a:t>
            </a:r>
          </a:p>
          <a:p>
            <a:endParaRPr lang="en-GB" sz="2000" dirty="0"/>
          </a:p>
          <a:p>
            <a:r>
              <a:rPr lang="en-GB" sz="2000" dirty="0"/>
              <a:t>no</a:t>
            </a:r>
          </a:p>
          <a:p>
            <a:endParaRPr lang="en-GB" sz="2000" dirty="0"/>
          </a:p>
          <a:p>
            <a:r>
              <a:rPr lang="en-GB" sz="2000" dirty="0"/>
              <a:t>road</a:t>
            </a:r>
          </a:p>
          <a:p>
            <a:endParaRPr lang="en-GB" sz="2000" dirty="0"/>
          </a:p>
          <a:p>
            <a:r>
              <a:rPr lang="en-GB" sz="2000" dirty="0"/>
              <a:t>slow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219303" y="1371600"/>
            <a:ext cx="39188" cy="4898571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6847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8899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1364</TotalTime>
  <Words>594</Words>
  <Application>Microsoft Office PowerPoint</Application>
  <PresentationFormat>On-screen Show (4:3)</PresentationFormat>
  <Paragraphs>187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Twinkl SemiBold</vt:lpstr>
      <vt:lpstr>Twinkl</vt:lpstr>
      <vt:lpstr>Office Theme</vt:lpstr>
      <vt:lpstr>PowerPoint Presentation</vt:lpstr>
      <vt:lpstr>Teaching Notes</vt:lpstr>
      <vt:lpstr>Words for Investigation</vt:lpstr>
      <vt:lpstr>Words for Investigation</vt:lpstr>
      <vt:lpstr>Words for Sorting</vt:lpstr>
      <vt:lpstr>Word Sort</vt:lpstr>
      <vt:lpstr>Which one looks right?</vt:lpstr>
      <vt:lpstr>PowerPoint Presentation</vt:lpstr>
      <vt:lpstr>Which one looks right?</vt:lpstr>
      <vt:lpstr>PowerPoint Presentation</vt:lpstr>
      <vt:lpstr>Sound Search</vt:lpstr>
      <vt:lpstr>Words of the Week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pfreeburn032@gmail.com</cp:lastModifiedBy>
  <cp:revision>160</cp:revision>
  <dcterms:created xsi:type="dcterms:W3CDTF">2014-10-01T16:09:27Z</dcterms:created>
  <dcterms:modified xsi:type="dcterms:W3CDTF">2020-05-22T15:50:23Z</dcterms:modified>
</cp:coreProperties>
</file>