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67" r:id="rId10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13"/>
      <p:bold r:id="rId14"/>
    </p:embeddedFont>
    <p:embeddedFont>
      <p:font typeface="Twinkl" pitchFamily="2" charset="0"/>
      <p:regular r:id="rId15"/>
      <p:bold r:id="rId16"/>
    </p:embeddedFont>
    <p:embeddedFont>
      <p:font typeface="Twinkl SemiBold" pitchFamily="2" charset="0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773AE"/>
    <a:srgbClr val="EC6D76"/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92" autoAdjust="0"/>
    <p:restoredTop sz="94660"/>
  </p:normalViewPr>
  <p:slideViewPr>
    <p:cSldViewPr snapToGrid="0" showGuides="1">
      <p:cViewPr varScale="1">
        <p:scale>
          <a:sx n="109" d="100"/>
          <a:sy n="109" d="100"/>
        </p:scale>
        <p:origin x="1398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29/03/2019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29/03/2019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6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8056" y="765175"/>
            <a:ext cx="8246364" cy="1081913"/>
          </a:xfrm>
          <a:prstGeom prst="roundRect">
            <a:avLst>
              <a:gd name="adj" fmla="val 0"/>
            </a:avLst>
          </a:prstGeom>
          <a:solidFill>
            <a:srgbClr val="A773AE"/>
          </a:solidFill>
        </p:spPr>
        <p:txBody>
          <a:bodyPr/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+mn-lt"/>
              </a:rPr>
              <a:t>Partitioning Hundreds, </a:t>
            </a:r>
            <a:r>
              <a:rPr lang="en-GB" sz="3200" dirty="0" smtClean="0">
                <a:solidFill>
                  <a:schemeClr val="bg1"/>
                </a:solidFill>
                <a:latin typeface="+mn-lt"/>
              </a:rPr>
              <a:t/>
            </a:r>
            <a:br>
              <a:rPr lang="en-GB" sz="3200" dirty="0" smtClean="0">
                <a:solidFill>
                  <a:schemeClr val="bg1"/>
                </a:solidFill>
                <a:latin typeface="+mn-lt"/>
              </a:rPr>
            </a:br>
            <a:r>
              <a:rPr lang="en-GB" sz="3200" dirty="0" smtClean="0">
                <a:solidFill>
                  <a:schemeClr val="bg1"/>
                </a:solidFill>
                <a:latin typeface="+mn-lt"/>
              </a:rPr>
              <a:t>Tens </a:t>
            </a:r>
            <a:r>
              <a:rPr lang="en-GB" sz="3200" dirty="0">
                <a:solidFill>
                  <a:schemeClr val="bg1"/>
                </a:solidFill>
                <a:latin typeface="+mn-lt"/>
              </a:rPr>
              <a:t>and Ones</a:t>
            </a:r>
          </a:p>
        </p:txBody>
      </p:sp>
      <p:sp>
        <p:nvSpPr>
          <p:cNvPr id="5" name="Rectangle 4"/>
          <p:cNvSpPr/>
          <p:nvPr/>
        </p:nvSpPr>
        <p:spPr>
          <a:xfrm>
            <a:off x="3239262" y="1947928"/>
            <a:ext cx="4831334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Can you put these numbers into 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hundreds, tens 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and 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ones?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789513" y="2632914"/>
            <a:ext cx="2092706" cy="63784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 smtClean="0"/>
              <a:t>237 </a:t>
            </a:r>
            <a:r>
              <a:rPr lang="en-GB" sz="3200" b="1" dirty="0"/>
              <a:t>=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992" y="1381291"/>
            <a:ext cx="6515508" cy="4768109"/>
          </a:xfrm>
          <a:prstGeom prst="rect">
            <a:avLst/>
          </a:prstGeom>
        </p:spPr>
      </p:pic>
      <p:grpSp>
        <p:nvGrpSpPr>
          <p:cNvPr id="25" name="Group 24"/>
          <p:cNvGrpSpPr/>
          <p:nvPr/>
        </p:nvGrpSpPr>
        <p:grpSpPr>
          <a:xfrm>
            <a:off x="5069960" y="3293000"/>
            <a:ext cx="1762002" cy="969826"/>
            <a:chOff x="5069960" y="3293000"/>
            <a:chExt cx="1762002" cy="969826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69960" y="3293000"/>
              <a:ext cx="1762002" cy="969826"/>
            </a:xfrm>
            <a:prstGeom prst="rect">
              <a:avLst/>
            </a:prstGeom>
          </p:spPr>
        </p:pic>
        <p:sp>
          <p:nvSpPr>
            <p:cNvPr id="16" name="Rectangle 15"/>
            <p:cNvSpPr/>
            <p:nvPr/>
          </p:nvSpPr>
          <p:spPr>
            <a:xfrm>
              <a:off x="5336590" y="3460182"/>
              <a:ext cx="1048766" cy="637849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sz="3200" b="1" dirty="0"/>
                <a:t>7</a:t>
              </a:r>
            </a:p>
          </p:txBody>
        </p:sp>
      </p:grpSp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532" y="3286003"/>
            <a:ext cx="1351948" cy="984071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4265130" y="3452438"/>
            <a:ext cx="1048766" cy="63784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/>
              <a:t>3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2375629" y="3286003"/>
            <a:ext cx="1930864" cy="983821"/>
            <a:chOff x="2375629" y="3286003"/>
            <a:chExt cx="1930864" cy="983821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5629" y="3286003"/>
              <a:ext cx="1930864" cy="983821"/>
            </a:xfrm>
            <a:prstGeom prst="rect">
              <a:avLst/>
            </a:prstGeom>
          </p:spPr>
        </p:pic>
        <p:sp>
          <p:nvSpPr>
            <p:cNvPr id="14" name="Rectangle 13"/>
            <p:cNvSpPr/>
            <p:nvPr/>
          </p:nvSpPr>
          <p:spPr>
            <a:xfrm>
              <a:off x="3187304" y="3452438"/>
              <a:ext cx="1048766" cy="637849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sz="3200" b="1" dirty="0" smtClean="0"/>
                <a:t>2</a:t>
              </a:r>
              <a:endParaRPr lang="en-GB" sz="3200" b="1" dirty="0"/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3062014" y="3460277"/>
            <a:ext cx="795349" cy="637849"/>
            <a:chOff x="3062014" y="3460277"/>
            <a:chExt cx="795349" cy="637849"/>
          </a:xfrm>
        </p:grpSpPr>
        <p:sp>
          <p:nvSpPr>
            <p:cNvPr id="26" name="Rectangle 25"/>
            <p:cNvSpPr/>
            <p:nvPr/>
          </p:nvSpPr>
          <p:spPr>
            <a:xfrm>
              <a:off x="3193639" y="3573462"/>
              <a:ext cx="602012" cy="4495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3062014" y="3460277"/>
              <a:ext cx="795349" cy="637849"/>
            </a:xfrm>
            <a:prstGeom prst="rect">
              <a:avLst/>
            </a:prstGeom>
            <a:noFill/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sz="3200" b="1" dirty="0" smtClean="0">
                  <a:solidFill>
                    <a:schemeClr val="accent1">
                      <a:lumMod val="50000"/>
                    </a:schemeClr>
                  </a:solidFill>
                </a:rPr>
                <a:t>200</a:t>
              </a:r>
              <a:endParaRPr lang="en-GB" sz="3200" b="1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4258930" y="3460277"/>
            <a:ext cx="1048766" cy="637849"/>
            <a:chOff x="4258930" y="3460277"/>
            <a:chExt cx="1048766" cy="637849"/>
          </a:xfrm>
        </p:grpSpPr>
        <p:sp>
          <p:nvSpPr>
            <p:cNvPr id="27" name="Rectangle 26"/>
            <p:cNvSpPr/>
            <p:nvPr/>
          </p:nvSpPr>
          <p:spPr>
            <a:xfrm>
              <a:off x="4471423" y="3566161"/>
              <a:ext cx="602012" cy="4495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4258930" y="3460277"/>
              <a:ext cx="1048766" cy="637849"/>
            </a:xfrm>
            <a:prstGeom prst="rect">
              <a:avLst/>
            </a:prstGeom>
            <a:noFill/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sz="3200" b="1" dirty="0" smtClean="0">
                  <a:solidFill>
                    <a:schemeClr val="accent1">
                      <a:lumMod val="50000"/>
                    </a:schemeClr>
                  </a:solidFill>
                </a:rPr>
                <a:t>30</a:t>
              </a:r>
              <a:endParaRPr lang="en-GB" sz="3200" b="1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5628096" y="3460277"/>
            <a:ext cx="1048766" cy="637849"/>
            <a:chOff x="5628096" y="3460277"/>
            <a:chExt cx="1048766" cy="637849"/>
          </a:xfrm>
        </p:grpSpPr>
        <p:sp>
          <p:nvSpPr>
            <p:cNvPr id="28" name="Rectangle 27"/>
            <p:cNvSpPr/>
            <p:nvPr/>
          </p:nvSpPr>
          <p:spPr>
            <a:xfrm>
              <a:off x="5836233" y="3564777"/>
              <a:ext cx="602012" cy="4495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5628096" y="3460277"/>
              <a:ext cx="1048766" cy="637849"/>
            </a:xfrm>
            <a:prstGeom prst="rect">
              <a:avLst/>
            </a:prstGeom>
            <a:noFill/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sz="3200" b="1" dirty="0" smtClean="0">
                  <a:solidFill>
                    <a:schemeClr val="accent1">
                      <a:lumMod val="50000"/>
                    </a:schemeClr>
                  </a:solidFill>
                </a:rPr>
                <a:t>7</a:t>
              </a:r>
              <a:endParaRPr lang="en-GB" sz="3200" b="1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07407E-6 L -0.02691 -0.0009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4" y="-4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44444E-6 L 0.03246 -0.0006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5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20"/>
          <p:cNvSpPr>
            <a:spLocks noGrp="1"/>
          </p:cNvSpPr>
          <p:nvPr>
            <p:ph type="title"/>
          </p:nvPr>
        </p:nvSpPr>
        <p:spPr>
          <a:xfrm>
            <a:off x="448056" y="765175"/>
            <a:ext cx="8246364" cy="1081913"/>
          </a:xfrm>
          <a:prstGeom prst="roundRect">
            <a:avLst>
              <a:gd name="adj" fmla="val 0"/>
            </a:avLst>
          </a:prstGeom>
          <a:solidFill>
            <a:srgbClr val="A773AE"/>
          </a:solidFill>
        </p:spPr>
        <p:txBody>
          <a:bodyPr/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+mn-lt"/>
              </a:rPr>
              <a:t>Partitioning Hundreds, </a:t>
            </a:r>
            <a:r>
              <a:rPr lang="en-GB" sz="3200" dirty="0" smtClean="0">
                <a:solidFill>
                  <a:schemeClr val="bg1"/>
                </a:solidFill>
                <a:latin typeface="+mn-lt"/>
              </a:rPr>
              <a:t/>
            </a:r>
            <a:br>
              <a:rPr lang="en-GB" sz="3200" dirty="0" smtClean="0">
                <a:solidFill>
                  <a:schemeClr val="bg1"/>
                </a:solidFill>
                <a:latin typeface="+mn-lt"/>
              </a:rPr>
            </a:br>
            <a:r>
              <a:rPr lang="en-GB" sz="3200" dirty="0" smtClean="0">
                <a:solidFill>
                  <a:schemeClr val="bg1"/>
                </a:solidFill>
                <a:latin typeface="+mn-lt"/>
              </a:rPr>
              <a:t>Tens </a:t>
            </a:r>
            <a:r>
              <a:rPr lang="en-GB" sz="3200" dirty="0">
                <a:solidFill>
                  <a:schemeClr val="bg1"/>
                </a:solidFill>
                <a:latin typeface="+mn-lt"/>
              </a:rPr>
              <a:t>and Ones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239262" y="1947928"/>
            <a:ext cx="4831334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Can you put these numbers into 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hundreds, tens 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and 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ones?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992" y="1381291"/>
            <a:ext cx="6515508" cy="4768109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4789513" y="2632914"/>
            <a:ext cx="2092706" cy="63784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 smtClean="0"/>
              <a:t>413 </a:t>
            </a:r>
            <a:r>
              <a:rPr lang="en-GB" sz="3200" b="1" dirty="0"/>
              <a:t>=</a:t>
            </a:r>
          </a:p>
        </p:txBody>
      </p:sp>
      <p:grpSp>
        <p:nvGrpSpPr>
          <p:cNvPr id="27" name="Right Box"/>
          <p:cNvGrpSpPr/>
          <p:nvPr/>
        </p:nvGrpSpPr>
        <p:grpSpPr>
          <a:xfrm>
            <a:off x="5069960" y="3293000"/>
            <a:ext cx="1762002" cy="969826"/>
            <a:chOff x="5069960" y="3293000"/>
            <a:chExt cx="1762002" cy="969826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69960" y="3293000"/>
              <a:ext cx="1762002" cy="969826"/>
            </a:xfrm>
            <a:prstGeom prst="rect">
              <a:avLst/>
            </a:prstGeom>
          </p:spPr>
        </p:pic>
        <p:sp>
          <p:nvSpPr>
            <p:cNvPr id="29" name="Right no"/>
            <p:cNvSpPr/>
            <p:nvPr/>
          </p:nvSpPr>
          <p:spPr>
            <a:xfrm>
              <a:off x="5336590" y="3460182"/>
              <a:ext cx="1048766" cy="637849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sz="3200" b="1" dirty="0"/>
                <a:t>3</a:t>
              </a:r>
            </a:p>
          </p:txBody>
        </p:sp>
      </p:grpSp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532" y="3286003"/>
            <a:ext cx="1351948" cy="984071"/>
          </a:xfrm>
          <a:prstGeom prst="rect">
            <a:avLst/>
          </a:prstGeom>
        </p:spPr>
      </p:pic>
      <p:sp>
        <p:nvSpPr>
          <p:cNvPr id="31" name="Middle no"/>
          <p:cNvSpPr/>
          <p:nvPr/>
        </p:nvSpPr>
        <p:spPr>
          <a:xfrm>
            <a:off x="4265130" y="3452438"/>
            <a:ext cx="1048766" cy="63784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/>
              <a:t>1</a:t>
            </a:r>
          </a:p>
        </p:txBody>
      </p:sp>
      <p:grpSp>
        <p:nvGrpSpPr>
          <p:cNvPr id="32" name="Left Box"/>
          <p:cNvGrpSpPr/>
          <p:nvPr/>
        </p:nvGrpSpPr>
        <p:grpSpPr>
          <a:xfrm>
            <a:off x="2375629" y="3286003"/>
            <a:ext cx="1930864" cy="983821"/>
            <a:chOff x="2375629" y="3286003"/>
            <a:chExt cx="1930864" cy="983821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5629" y="3286003"/>
              <a:ext cx="1930864" cy="983821"/>
            </a:xfrm>
            <a:prstGeom prst="rect">
              <a:avLst/>
            </a:prstGeom>
          </p:spPr>
        </p:pic>
        <p:sp>
          <p:nvSpPr>
            <p:cNvPr id="34" name="Left no"/>
            <p:cNvSpPr/>
            <p:nvPr/>
          </p:nvSpPr>
          <p:spPr>
            <a:xfrm>
              <a:off x="3187304" y="3452438"/>
              <a:ext cx="1048766" cy="637849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sz="3200" b="1" dirty="0"/>
                <a:t>4</a:t>
              </a:r>
            </a:p>
          </p:txBody>
        </p:sp>
      </p:grpSp>
      <p:grpSp>
        <p:nvGrpSpPr>
          <p:cNvPr id="35" name="Left"/>
          <p:cNvGrpSpPr/>
          <p:nvPr/>
        </p:nvGrpSpPr>
        <p:grpSpPr>
          <a:xfrm>
            <a:off x="3062014" y="3460277"/>
            <a:ext cx="795349" cy="637849"/>
            <a:chOff x="3062014" y="3460277"/>
            <a:chExt cx="795349" cy="637849"/>
          </a:xfrm>
        </p:grpSpPr>
        <p:sp>
          <p:nvSpPr>
            <p:cNvPr id="36" name="Rectangle 35"/>
            <p:cNvSpPr/>
            <p:nvPr/>
          </p:nvSpPr>
          <p:spPr>
            <a:xfrm>
              <a:off x="3193639" y="3573462"/>
              <a:ext cx="602012" cy="4495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4</a:t>
              </a:r>
            </a:p>
          </p:txBody>
        </p:sp>
        <p:sp>
          <p:nvSpPr>
            <p:cNvPr id="37" name="Purple nho"/>
            <p:cNvSpPr/>
            <p:nvPr/>
          </p:nvSpPr>
          <p:spPr>
            <a:xfrm>
              <a:off x="3062014" y="3460277"/>
              <a:ext cx="795349" cy="637849"/>
            </a:xfrm>
            <a:prstGeom prst="rect">
              <a:avLst/>
            </a:prstGeom>
            <a:noFill/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sz="3200" b="1" dirty="0" smtClean="0">
                  <a:solidFill>
                    <a:schemeClr val="accent1">
                      <a:lumMod val="50000"/>
                    </a:schemeClr>
                  </a:solidFill>
                </a:rPr>
                <a:t>400</a:t>
              </a:r>
              <a:endParaRPr lang="en-GB" sz="3200" b="1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</p:grpSp>
      <p:grpSp>
        <p:nvGrpSpPr>
          <p:cNvPr id="38" name="Middle"/>
          <p:cNvGrpSpPr/>
          <p:nvPr/>
        </p:nvGrpSpPr>
        <p:grpSpPr>
          <a:xfrm>
            <a:off x="4258930" y="3460277"/>
            <a:ext cx="1048766" cy="637849"/>
            <a:chOff x="4258930" y="3460277"/>
            <a:chExt cx="1048766" cy="637849"/>
          </a:xfrm>
        </p:grpSpPr>
        <p:sp>
          <p:nvSpPr>
            <p:cNvPr id="39" name="Rectangle 38"/>
            <p:cNvSpPr/>
            <p:nvPr/>
          </p:nvSpPr>
          <p:spPr>
            <a:xfrm>
              <a:off x="4471423" y="3566161"/>
              <a:ext cx="602012" cy="4495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Pruple no"/>
            <p:cNvSpPr/>
            <p:nvPr/>
          </p:nvSpPr>
          <p:spPr>
            <a:xfrm>
              <a:off x="4258930" y="3460277"/>
              <a:ext cx="1048766" cy="637849"/>
            </a:xfrm>
            <a:prstGeom prst="rect">
              <a:avLst/>
            </a:prstGeom>
            <a:noFill/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sz="3200" b="1" dirty="0" smtClean="0">
                  <a:solidFill>
                    <a:schemeClr val="accent1">
                      <a:lumMod val="50000"/>
                    </a:schemeClr>
                  </a:solidFill>
                </a:rPr>
                <a:t>10</a:t>
              </a:r>
              <a:endParaRPr lang="en-GB" sz="3200" b="1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</p:grpSp>
      <p:grpSp>
        <p:nvGrpSpPr>
          <p:cNvPr id="41" name="Right"/>
          <p:cNvGrpSpPr/>
          <p:nvPr/>
        </p:nvGrpSpPr>
        <p:grpSpPr>
          <a:xfrm>
            <a:off x="5628096" y="3460277"/>
            <a:ext cx="1048766" cy="637849"/>
            <a:chOff x="5628096" y="3460277"/>
            <a:chExt cx="1048766" cy="637849"/>
          </a:xfrm>
        </p:grpSpPr>
        <p:sp>
          <p:nvSpPr>
            <p:cNvPr id="42" name="Rectangle 41"/>
            <p:cNvSpPr/>
            <p:nvPr/>
          </p:nvSpPr>
          <p:spPr>
            <a:xfrm>
              <a:off x="5836233" y="3564777"/>
              <a:ext cx="602012" cy="4495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Purple no"/>
            <p:cNvSpPr/>
            <p:nvPr/>
          </p:nvSpPr>
          <p:spPr>
            <a:xfrm>
              <a:off x="5628096" y="3460277"/>
              <a:ext cx="1048766" cy="637849"/>
            </a:xfrm>
            <a:prstGeom prst="rect">
              <a:avLst/>
            </a:prstGeom>
            <a:noFill/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sz="3200" b="1" dirty="0">
                  <a:solidFill>
                    <a:schemeClr val="accent1">
                      <a:lumMod val="50000"/>
                    </a:schemeClr>
                  </a:solidFill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8304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07407E-6 L -0.02691 -0.0009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4" y="-4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44444E-6 L 0.03246 -0.0006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5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20"/>
          <p:cNvSpPr txBox="1">
            <a:spLocks/>
          </p:cNvSpPr>
          <p:nvPr/>
        </p:nvSpPr>
        <p:spPr>
          <a:xfrm>
            <a:off x="448056" y="765175"/>
            <a:ext cx="8246364" cy="1081913"/>
          </a:xfrm>
          <a:prstGeom prst="roundRect">
            <a:avLst>
              <a:gd name="adj" fmla="val 0"/>
            </a:avLst>
          </a:prstGeom>
          <a:solidFill>
            <a:srgbClr val="A773AE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3200" smtClean="0">
                <a:solidFill>
                  <a:schemeClr val="bg1"/>
                </a:solidFill>
                <a:latin typeface="+mn-lt"/>
              </a:rPr>
              <a:t>Partitioning Hundreds, </a:t>
            </a:r>
            <a:br>
              <a:rPr lang="en-GB" sz="3200" smtClean="0">
                <a:solidFill>
                  <a:schemeClr val="bg1"/>
                </a:solidFill>
                <a:latin typeface="+mn-lt"/>
              </a:rPr>
            </a:br>
            <a:r>
              <a:rPr lang="en-GB" sz="3200" smtClean="0">
                <a:solidFill>
                  <a:schemeClr val="bg1"/>
                </a:solidFill>
                <a:latin typeface="+mn-lt"/>
              </a:rPr>
              <a:t>Tens and Ones</a:t>
            </a:r>
            <a:endParaRPr lang="en-GB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3239262" y="1947928"/>
            <a:ext cx="4831334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Can you put these numbers into 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hundreds, tens 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and 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ones?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992" y="1381291"/>
            <a:ext cx="6515508" cy="4768109"/>
          </a:xfrm>
          <a:prstGeom prst="rect">
            <a:avLst/>
          </a:prstGeom>
        </p:spPr>
      </p:pic>
      <p:sp>
        <p:nvSpPr>
          <p:cNvPr id="46" name="Rectangle 45"/>
          <p:cNvSpPr/>
          <p:nvPr/>
        </p:nvSpPr>
        <p:spPr>
          <a:xfrm>
            <a:off x="4789513" y="2632914"/>
            <a:ext cx="2092706" cy="63784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 smtClean="0"/>
              <a:t>358 </a:t>
            </a:r>
            <a:r>
              <a:rPr lang="en-GB" sz="3200" b="1" dirty="0"/>
              <a:t>=</a:t>
            </a:r>
          </a:p>
        </p:txBody>
      </p:sp>
      <p:grpSp>
        <p:nvGrpSpPr>
          <p:cNvPr id="47" name="Right Box"/>
          <p:cNvGrpSpPr/>
          <p:nvPr/>
        </p:nvGrpSpPr>
        <p:grpSpPr>
          <a:xfrm>
            <a:off x="5069960" y="3293000"/>
            <a:ext cx="1762002" cy="969826"/>
            <a:chOff x="5069960" y="3293000"/>
            <a:chExt cx="1762002" cy="969826"/>
          </a:xfrm>
        </p:grpSpPr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69960" y="3293000"/>
              <a:ext cx="1762002" cy="969826"/>
            </a:xfrm>
            <a:prstGeom prst="rect">
              <a:avLst/>
            </a:prstGeom>
          </p:spPr>
        </p:pic>
        <p:sp>
          <p:nvSpPr>
            <p:cNvPr id="49" name="Right no"/>
            <p:cNvSpPr/>
            <p:nvPr/>
          </p:nvSpPr>
          <p:spPr>
            <a:xfrm>
              <a:off x="5336590" y="3460182"/>
              <a:ext cx="1048766" cy="637849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sz="3200" b="1" dirty="0"/>
                <a:t>8</a:t>
              </a:r>
            </a:p>
          </p:txBody>
        </p:sp>
      </p:grpSp>
      <p:pic>
        <p:nvPicPr>
          <p:cNvPr id="50" name="Picture 4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532" y="3286003"/>
            <a:ext cx="1351948" cy="984071"/>
          </a:xfrm>
          <a:prstGeom prst="rect">
            <a:avLst/>
          </a:prstGeom>
        </p:spPr>
      </p:pic>
      <p:sp>
        <p:nvSpPr>
          <p:cNvPr id="51" name="Middle no"/>
          <p:cNvSpPr/>
          <p:nvPr/>
        </p:nvSpPr>
        <p:spPr>
          <a:xfrm>
            <a:off x="4265130" y="3452438"/>
            <a:ext cx="1048766" cy="63784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/>
              <a:t>5</a:t>
            </a:r>
          </a:p>
        </p:txBody>
      </p:sp>
      <p:grpSp>
        <p:nvGrpSpPr>
          <p:cNvPr id="52" name="Left Box"/>
          <p:cNvGrpSpPr/>
          <p:nvPr/>
        </p:nvGrpSpPr>
        <p:grpSpPr>
          <a:xfrm>
            <a:off x="2375629" y="3286003"/>
            <a:ext cx="1930864" cy="983821"/>
            <a:chOff x="2375629" y="3286003"/>
            <a:chExt cx="1930864" cy="983821"/>
          </a:xfrm>
        </p:grpSpPr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5629" y="3286003"/>
              <a:ext cx="1930864" cy="983821"/>
            </a:xfrm>
            <a:prstGeom prst="rect">
              <a:avLst/>
            </a:prstGeom>
          </p:spPr>
        </p:pic>
        <p:sp>
          <p:nvSpPr>
            <p:cNvPr id="54" name="Left no"/>
            <p:cNvSpPr/>
            <p:nvPr/>
          </p:nvSpPr>
          <p:spPr>
            <a:xfrm>
              <a:off x="3187304" y="3452438"/>
              <a:ext cx="1048766" cy="637849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sz="3200" b="1" dirty="0"/>
                <a:t>3</a:t>
              </a:r>
            </a:p>
          </p:txBody>
        </p:sp>
      </p:grpSp>
      <p:grpSp>
        <p:nvGrpSpPr>
          <p:cNvPr id="55" name="Left"/>
          <p:cNvGrpSpPr/>
          <p:nvPr/>
        </p:nvGrpSpPr>
        <p:grpSpPr>
          <a:xfrm>
            <a:off x="3062014" y="3460277"/>
            <a:ext cx="795349" cy="637849"/>
            <a:chOff x="3062014" y="3460277"/>
            <a:chExt cx="795349" cy="637849"/>
          </a:xfrm>
        </p:grpSpPr>
        <p:sp>
          <p:nvSpPr>
            <p:cNvPr id="56" name="Rectangle 55"/>
            <p:cNvSpPr/>
            <p:nvPr/>
          </p:nvSpPr>
          <p:spPr>
            <a:xfrm>
              <a:off x="3193639" y="3573462"/>
              <a:ext cx="602012" cy="4495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4</a:t>
              </a:r>
            </a:p>
          </p:txBody>
        </p:sp>
        <p:sp>
          <p:nvSpPr>
            <p:cNvPr id="57" name="Purple nho"/>
            <p:cNvSpPr/>
            <p:nvPr/>
          </p:nvSpPr>
          <p:spPr>
            <a:xfrm>
              <a:off x="3062014" y="3460277"/>
              <a:ext cx="795349" cy="637849"/>
            </a:xfrm>
            <a:prstGeom prst="rect">
              <a:avLst/>
            </a:prstGeom>
            <a:noFill/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sz="3200" b="1" dirty="0" smtClean="0">
                  <a:solidFill>
                    <a:schemeClr val="accent1">
                      <a:lumMod val="50000"/>
                    </a:schemeClr>
                  </a:solidFill>
                </a:rPr>
                <a:t>300</a:t>
              </a:r>
              <a:endParaRPr lang="en-GB" sz="3200" b="1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</p:grpSp>
      <p:grpSp>
        <p:nvGrpSpPr>
          <p:cNvPr id="58" name="Middle"/>
          <p:cNvGrpSpPr/>
          <p:nvPr/>
        </p:nvGrpSpPr>
        <p:grpSpPr>
          <a:xfrm>
            <a:off x="4258930" y="3460277"/>
            <a:ext cx="1048766" cy="637849"/>
            <a:chOff x="4258930" y="3460277"/>
            <a:chExt cx="1048766" cy="637849"/>
          </a:xfrm>
        </p:grpSpPr>
        <p:sp>
          <p:nvSpPr>
            <p:cNvPr id="59" name="Rectangle 58"/>
            <p:cNvSpPr/>
            <p:nvPr/>
          </p:nvSpPr>
          <p:spPr>
            <a:xfrm>
              <a:off x="4471423" y="3566161"/>
              <a:ext cx="602012" cy="4495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Pruple no"/>
            <p:cNvSpPr/>
            <p:nvPr/>
          </p:nvSpPr>
          <p:spPr>
            <a:xfrm>
              <a:off x="4258930" y="3460277"/>
              <a:ext cx="1048766" cy="637849"/>
            </a:xfrm>
            <a:prstGeom prst="rect">
              <a:avLst/>
            </a:prstGeom>
            <a:noFill/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sz="3200" b="1" dirty="0" smtClean="0">
                  <a:solidFill>
                    <a:schemeClr val="accent1">
                      <a:lumMod val="50000"/>
                    </a:schemeClr>
                  </a:solidFill>
                </a:rPr>
                <a:t>50</a:t>
              </a:r>
              <a:endParaRPr lang="en-GB" sz="3200" b="1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</p:grpSp>
      <p:grpSp>
        <p:nvGrpSpPr>
          <p:cNvPr id="61" name="Right"/>
          <p:cNvGrpSpPr/>
          <p:nvPr/>
        </p:nvGrpSpPr>
        <p:grpSpPr>
          <a:xfrm>
            <a:off x="5628096" y="3460277"/>
            <a:ext cx="1048766" cy="637849"/>
            <a:chOff x="5628096" y="3460277"/>
            <a:chExt cx="1048766" cy="637849"/>
          </a:xfrm>
        </p:grpSpPr>
        <p:sp>
          <p:nvSpPr>
            <p:cNvPr id="62" name="Rectangle 61"/>
            <p:cNvSpPr/>
            <p:nvPr/>
          </p:nvSpPr>
          <p:spPr>
            <a:xfrm>
              <a:off x="5836233" y="3564777"/>
              <a:ext cx="602012" cy="4495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Purple no"/>
            <p:cNvSpPr/>
            <p:nvPr/>
          </p:nvSpPr>
          <p:spPr>
            <a:xfrm>
              <a:off x="5628096" y="3460277"/>
              <a:ext cx="1048766" cy="637849"/>
            </a:xfrm>
            <a:prstGeom prst="rect">
              <a:avLst/>
            </a:prstGeom>
            <a:noFill/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sz="3200" b="1" dirty="0" smtClean="0">
                  <a:solidFill>
                    <a:schemeClr val="accent1">
                      <a:lumMod val="50000"/>
                    </a:schemeClr>
                  </a:solidFill>
                </a:rPr>
                <a:t>8</a:t>
              </a:r>
              <a:endParaRPr lang="en-GB" sz="3200" b="1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14232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07407E-6 L -0.02691 -0.0009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4" y="-4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44444E-6 L 0.03246 -0.0006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5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20"/>
          <p:cNvSpPr>
            <a:spLocks noGrp="1"/>
          </p:cNvSpPr>
          <p:nvPr>
            <p:ph type="title"/>
          </p:nvPr>
        </p:nvSpPr>
        <p:spPr>
          <a:xfrm>
            <a:off x="448056" y="765175"/>
            <a:ext cx="8246364" cy="1081913"/>
          </a:xfrm>
          <a:prstGeom prst="roundRect">
            <a:avLst>
              <a:gd name="adj" fmla="val 0"/>
            </a:avLst>
          </a:prstGeom>
          <a:solidFill>
            <a:srgbClr val="A773AE"/>
          </a:solidFill>
        </p:spPr>
        <p:txBody>
          <a:bodyPr/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+mn-lt"/>
              </a:rPr>
              <a:t>Partitioning Hundreds, </a:t>
            </a:r>
            <a:r>
              <a:rPr lang="en-GB" sz="3200" dirty="0" smtClean="0">
                <a:solidFill>
                  <a:schemeClr val="bg1"/>
                </a:solidFill>
                <a:latin typeface="+mn-lt"/>
              </a:rPr>
              <a:t/>
            </a:r>
            <a:br>
              <a:rPr lang="en-GB" sz="3200" dirty="0" smtClean="0">
                <a:solidFill>
                  <a:schemeClr val="bg1"/>
                </a:solidFill>
                <a:latin typeface="+mn-lt"/>
              </a:rPr>
            </a:br>
            <a:r>
              <a:rPr lang="en-GB" sz="3200" dirty="0" smtClean="0">
                <a:solidFill>
                  <a:schemeClr val="bg1"/>
                </a:solidFill>
                <a:latin typeface="+mn-lt"/>
              </a:rPr>
              <a:t>Tens </a:t>
            </a:r>
            <a:r>
              <a:rPr lang="en-GB" sz="3200" dirty="0">
                <a:solidFill>
                  <a:schemeClr val="bg1"/>
                </a:solidFill>
                <a:latin typeface="+mn-lt"/>
              </a:rPr>
              <a:t>and Ones</a:t>
            </a:r>
          </a:p>
        </p:txBody>
      </p:sp>
      <p:sp>
        <p:nvSpPr>
          <p:cNvPr id="45" name="Rectangle 44"/>
          <p:cNvSpPr/>
          <p:nvPr/>
        </p:nvSpPr>
        <p:spPr>
          <a:xfrm>
            <a:off x="3239262" y="1947928"/>
            <a:ext cx="4831334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Can you put these numbers into 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hundreds, tens 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and 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ones?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992" y="1381291"/>
            <a:ext cx="6515508" cy="4768109"/>
          </a:xfrm>
          <a:prstGeom prst="rect">
            <a:avLst/>
          </a:prstGeom>
        </p:spPr>
      </p:pic>
      <p:sp>
        <p:nvSpPr>
          <p:cNvPr id="47" name="Rectangle 46"/>
          <p:cNvSpPr/>
          <p:nvPr/>
        </p:nvSpPr>
        <p:spPr>
          <a:xfrm>
            <a:off x="4789513" y="2632914"/>
            <a:ext cx="2092706" cy="63784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 smtClean="0"/>
              <a:t>261 </a:t>
            </a:r>
            <a:r>
              <a:rPr lang="en-GB" sz="3200" b="1" dirty="0"/>
              <a:t>=</a:t>
            </a:r>
          </a:p>
        </p:txBody>
      </p:sp>
      <p:grpSp>
        <p:nvGrpSpPr>
          <p:cNvPr id="48" name="Right Box"/>
          <p:cNvGrpSpPr/>
          <p:nvPr/>
        </p:nvGrpSpPr>
        <p:grpSpPr>
          <a:xfrm>
            <a:off x="5069960" y="3293000"/>
            <a:ext cx="1762002" cy="969826"/>
            <a:chOff x="5069960" y="3293000"/>
            <a:chExt cx="1762002" cy="969826"/>
          </a:xfrm>
        </p:grpSpPr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69960" y="3293000"/>
              <a:ext cx="1762002" cy="969826"/>
            </a:xfrm>
            <a:prstGeom prst="rect">
              <a:avLst/>
            </a:prstGeom>
          </p:spPr>
        </p:pic>
        <p:sp>
          <p:nvSpPr>
            <p:cNvPr id="50" name="Right no"/>
            <p:cNvSpPr/>
            <p:nvPr/>
          </p:nvSpPr>
          <p:spPr>
            <a:xfrm>
              <a:off x="5336590" y="3460182"/>
              <a:ext cx="1048766" cy="637849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sz="3200" b="1" dirty="0"/>
                <a:t>1</a:t>
              </a:r>
            </a:p>
          </p:txBody>
        </p:sp>
      </p:grpSp>
      <p:pic>
        <p:nvPicPr>
          <p:cNvPr id="51" name="Picture 5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532" y="3286003"/>
            <a:ext cx="1351948" cy="984071"/>
          </a:xfrm>
          <a:prstGeom prst="rect">
            <a:avLst/>
          </a:prstGeom>
        </p:spPr>
      </p:pic>
      <p:sp>
        <p:nvSpPr>
          <p:cNvPr id="52" name="Middle no"/>
          <p:cNvSpPr/>
          <p:nvPr/>
        </p:nvSpPr>
        <p:spPr>
          <a:xfrm>
            <a:off x="4265130" y="3452438"/>
            <a:ext cx="1048766" cy="63784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/>
              <a:t>6</a:t>
            </a:r>
          </a:p>
        </p:txBody>
      </p:sp>
      <p:grpSp>
        <p:nvGrpSpPr>
          <p:cNvPr id="53" name="Left Box"/>
          <p:cNvGrpSpPr/>
          <p:nvPr/>
        </p:nvGrpSpPr>
        <p:grpSpPr>
          <a:xfrm>
            <a:off x="2375629" y="3286003"/>
            <a:ext cx="1930864" cy="983821"/>
            <a:chOff x="2375629" y="3286003"/>
            <a:chExt cx="1930864" cy="983821"/>
          </a:xfrm>
        </p:grpSpPr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5629" y="3286003"/>
              <a:ext cx="1930864" cy="983821"/>
            </a:xfrm>
            <a:prstGeom prst="rect">
              <a:avLst/>
            </a:prstGeom>
          </p:spPr>
        </p:pic>
        <p:sp>
          <p:nvSpPr>
            <p:cNvPr id="55" name="Left no"/>
            <p:cNvSpPr/>
            <p:nvPr/>
          </p:nvSpPr>
          <p:spPr>
            <a:xfrm>
              <a:off x="3187304" y="3452438"/>
              <a:ext cx="1048766" cy="637849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sz="3200" b="1" dirty="0"/>
                <a:t>2</a:t>
              </a:r>
            </a:p>
          </p:txBody>
        </p:sp>
      </p:grpSp>
      <p:grpSp>
        <p:nvGrpSpPr>
          <p:cNvPr id="56" name="Left"/>
          <p:cNvGrpSpPr/>
          <p:nvPr/>
        </p:nvGrpSpPr>
        <p:grpSpPr>
          <a:xfrm>
            <a:off x="3062014" y="3460277"/>
            <a:ext cx="795349" cy="637849"/>
            <a:chOff x="3062014" y="3460277"/>
            <a:chExt cx="795349" cy="637849"/>
          </a:xfrm>
        </p:grpSpPr>
        <p:sp>
          <p:nvSpPr>
            <p:cNvPr id="57" name="Rectangle 56"/>
            <p:cNvSpPr/>
            <p:nvPr/>
          </p:nvSpPr>
          <p:spPr>
            <a:xfrm>
              <a:off x="3193639" y="3573462"/>
              <a:ext cx="602012" cy="4495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4</a:t>
              </a:r>
            </a:p>
          </p:txBody>
        </p:sp>
        <p:sp>
          <p:nvSpPr>
            <p:cNvPr id="58" name="Purple nho"/>
            <p:cNvSpPr/>
            <p:nvPr/>
          </p:nvSpPr>
          <p:spPr>
            <a:xfrm>
              <a:off x="3062014" y="3460277"/>
              <a:ext cx="795349" cy="637849"/>
            </a:xfrm>
            <a:prstGeom prst="rect">
              <a:avLst/>
            </a:prstGeom>
            <a:noFill/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sz="3200" b="1" dirty="0" smtClean="0">
                  <a:solidFill>
                    <a:schemeClr val="accent1">
                      <a:lumMod val="50000"/>
                    </a:schemeClr>
                  </a:solidFill>
                </a:rPr>
                <a:t>200</a:t>
              </a:r>
              <a:endParaRPr lang="en-GB" sz="3200" b="1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</p:grpSp>
      <p:grpSp>
        <p:nvGrpSpPr>
          <p:cNvPr id="59" name="Middle"/>
          <p:cNvGrpSpPr/>
          <p:nvPr/>
        </p:nvGrpSpPr>
        <p:grpSpPr>
          <a:xfrm>
            <a:off x="4258930" y="3460277"/>
            <a:ext cx="1048766" cy="637849"/>
            <a:chOff x="4258930" y="3460277"/>
            <a:chExt cx="1048766" cy="637849"/>
          </a:xfrm>
        </p:grpSpPr>
        <p:sp>
          <p:nvSpPr>
            <p:cNvPr id="60" name="Rectangle 59"/>
            <p:cNvSpPr/>
            <p:nvPr/>
          </p:nvSpPr>
          <p:spPr>
            <a:xfrm>
              <a:off x="4471423" y="3566161"/>
              <a:ext cx="602012" cy="4495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Pruple no"/>
            <p:cNvSpPr/>
            <p:nvPr/>
          </p:nvSpPr>
          <p:spPr>
            <a:xfrm>
              <a:off x="4258930" y="3460277"/>
              <a:ext cx="1048766" cy="637849"/>
            </a:xfrm>
            <a:prstGeom prst="rect">
              <a:avLst/>
            </a:prstGeom>
            <a:noFill/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sz="3200" b="1" dirty="0" smtClean="0">
                  <a:solidFill>
                    <a:schemeClr val="accent1">
                      <a:lumMod val="50000"/>
                    </a:schemeClr>
                  </a:solidFill>
                </a:rPr>
                <a:t>60</a:t>
              </a:r>
              <a:endParaRPr lang="en-GB" sz="3200" b="1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</p:grpSp>
      <p:grpSp>
        <p:nvGrpSpPr>
          <p:cNvPr id="62" name="Right"/>
          <p:cNvGrpSpPr/>
          <p:nvPr/>
        </p:nvGrpSpPr>
        <p:grpSpPr>
          <a:xfrm>
            <a:off x="5628096" y="3460277"/>
            <a:ext cx="1048766" cy="637849"/>
            <a:chOff x="5628096" y="3460277"/>
            <a:chExt cx="1048766" cy="637849"/>
          </a:xfrm>
        </p:grpSpPr>
        <p:sp>
          <p:nvSpPr>
            <p:cNvPr id="63" name="Rectangle 62"/>
            <p:cNvSpPr/>
            <p:nvPr/>
          </p:nvSpPr>
          <p:spPr>
            <a:xfrm>
              <a:off x="5836233" y="3564777"/>
              <a:ext cx="602012" cy="4495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Purple no"/>
            <p:cNvSpPr/>
            <p:nvPr/>
          </p:nvSpPr>
          <p:spPr>
            <a:xfrm>
              <a:off x="5628096" y="3460277"/>
              <a:ext cx="1048766" cy="637849"/>
            </a:xfrm>
            <a:prstGeom prst="rect">
              <a:avLst/>
            </a:prstGeom>
            <a:noFill/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sz="3200" b="1" dirty="0">
                  <a:solidFill>
                    <a:schemeClr val="accent1">
                      <a:lumMod val="50000"/>
                    </a:schemeClr>
                  </a:solidFill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90801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07407E-6 L -0.02691 -0.0009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4" y="-4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44444E-6 L 0.03246 -0.0006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5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20"/>
          <p:cNvSpPr>
            <a:spLocks noGrp="1"/>
          </p:cNvSpPr>
          <p:nvPr>
            <p:ph type="title"/>
          </p:nvPr>
        </p:nvSpPr>
        <p:spPr>
          <a:xfrm>
            <a:off x="448056" y="765175"/>
            <a:ext cx="8246364" cy="1081913"/>
          </a:xfrm>
          <a:prstGeom prst="roundRect">
            <a:avLst>
              <a:gd name="adj" fmla="val 0"/>
            </a:avLst>
          </a:prstGeom>
          <a:solidFill>
            <a:srgbClr val="A773AE"/>
          </a:solidFill>
        </p:spPr>
        <p:txBody>
          <a:bodyPr/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+mn-lt"/>
              </a:rPr>
              <a:t>Partitioning Hundreds, </a:t>
            </a:r>
            <a:r>
              <a:rPr lang="en-GB" sz="3200" dirty="0" smtClean="0">
                <a:solidFill>
                  <a:schemeClr val="bg1"/>
                </a:solidFill>
                <a:latin typeface="+mn-lt"/>
              </a:rPr>
              <a:t/>
            </a:r>
            <a:br>
              <a:rPr lang="en-GB" sz="3200" dirty="0" smtClean="0">
                <a:solidFill>
                  <a:schemeClr val="bg1"/>
                </a:solidFill>
                <a:latin typeface="+mn-lt"/>
              </a:rPr>
            </a:br>
            <a:r>
              <a:rPr lang="en-GB" sz="3200" dirty="0" smtClean="0">
                <a:solidFill>
                  <a:schemeClr val="bg1"/>
                </a:solidFill>
                <a:latin typeface="+mn-lt"/>
              </a:rPr>
              <a:t>Tens </a:t>
            </a:r>
            <a:r>
              <a:rPr lang="en-GB" sz="3200" dirty="0">
                <a:solidFill>
                  <a:schemeClr val="bg1"/>
                </a:solidFill>
                <a:latin typeface="+mn-lt"/>
              </a:rPr>
              <a:t>and Ones</a:t>
            </a:r>
          </a:p>
        </p:txBody>
      </p:sp>
      <p:sp>
        <p:nvSpPr>
          <p:cNvPr id="44" name="Rectangle 43"/>
          <p:cNvSpPr/>
          <p:nvPr/>
        </p:nvSpPr>
        <p:spPr>
          <a:xfrm>
            <a:off x="3239262" y="1947928"/>
            <a:ext cx="4831334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Can you put these numbers into 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hundreds, tens 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and 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ones?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992" y="1381291"/>
            <a:ext cx="6515508" cy="4768109"/>
          </a:xfrm>
          <a:prstGeom prst="rect">
            <a:avLst/>
          </a:prstGeom>
        </p:spPr>
      </p:pic>
      <p:sp>
        <p:nvSpPr>
          <p:cNvPr id="46" name="Rectangle 45"/>
          <p:cNvSpPr/>
          <p:nvPr/>
        </p:nvSpPr>
        <p:spPr>
          <a:xfrm>
            <a:off x="4789513" y="2632914"/>
            <a:ext cx="2092706" cy="63784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 smtClean="0"/>
              <a:t>119 </a:t>
            </a:r>
            <a:r>
              <a:rPr lang="en-GB" sz="3200" b="1" dirty="0"/>
              <a:t>=</a:t>
            </a:r>
          </a:p>
        </p:txBody>
      </p:sp>
      <p:grpSp>
        <p:nvGrpSpPr>
          <p:cNvPr id="47" name="Right Box"/>
          <p:cNvGrpSpPr/>
          <p:nvPr/>
        </p:nvGrpSpPr>
        <p:grpSpPr>
          <a:xfrm>
            <a:off x="5069960" y="3293000"/>
            <a:ext cx="1762002" cy="969826"/>
            <a:chOff x="5069960" y="3293000"/>
            <a:chExt cx="1762002" cy="969826"/>
          </a:xfrm>
        </p:grpSpPr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69960" y="3293000"/>
              <a:ext cx="1762002" cy="969826"/>
            </a:xfrm>
            <a:prstGeom prst="rect">
              <a:avLst/>
            </a:prstGeom>
          </p:spPr>
        </p:pic>
        <p:sp>
          <p:nvSpPr>
            <p:cNvPr id="49" name="Right no"/>
            <p:cNvSpPr/>
            <p:nvPr/>
          </p:nvSpPr>
          <p:spPr>
            <a:xfrm>
              <a:off x="5336590" y="3460182"/>
              <a:ext cx="1048766" cy="637849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sz="3200" b="1" dirty="0"/>
                <a:t>9</a:t>
              </a:r>
            </a:p>
          </p:txBody>
        </p:sp>
      </p:grpSp>
      <p:pic>
        <p:nvPicPr>
          <p:cNvPr id="50" name="Picture 4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532" y="3286003"/>
            <a:ext cx="1351948" cy="984071"/>
          </a:xfrm>
          <a:prstGeom prst="rect">
            <a:avLst/>
          </a:prstGeom>
        </p:spPr>
      </p:pic>
      <p:sp>
        <p:nvSpPr>
          <p:cNvPr id="51" name="Middle no"/>
          <p:cNvSpPr/>
          <p:nvPr/>
        </p:nvSpPr>
        <p:spPr>
          <a:xfrm>
            <a:off x="4265130" y="3452438"/>
            <a:ext cx="1048766" cy="63784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/>
              <a:t>1</a:t>
            </a:r>
          </a:p>
        </p:txBody>
      </p:sp>
      <p:grpSp>
        <p:nvGrpSpPr>
          <p:cNvPr id="52" name="Left Box"/>
          <p:cNvGrpSpPr/>
          <p:nvPr/>
        </p:nvGrpSpPr>
        <p:grpSpPr>
          <a:xfrm>
            <a:off x="2375629" y="3286003"/>
            <a:ext cx="1930864" cy="983821"/>
            <a:chOff x="2375629" y="3286003"/>
            <a:chExt cx="1930864" cy="983821"/>
          </a:xfrm>
        </p:grpSpPr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5629" y="3286003"/>
              <a:ext cx="1930864" cy="983821"/>
            </a:xfrm>
            <a:prstGeom prst="rect">
              <a:avLst/>
            </a:prstGeom>
          </p:spPr>
        </p:pic>
        <p:sp>
          <p:nvSpPr>
            <p:cNvPr id="54" name="Left no"/>
            <p:cNvSpPr/>
            <p:nvPr/>
          </p:nvSpPr>
          <p:spPr>
            <a:xfrm>
              <a:off x="3187304" y="3452438"/>
              <a:ext cx="1048766" cy="637849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sz="3200" b="1" dirty="0"/>
                <a:t>1</a:t>
              </a:r>
            </a:p>
          </p:txBody>
        </p:sp>
      </p:grpSp>
      <p:grpSp>
        <p:nvGrpSpPr>
          <p:cNvPr id="55" name="Left"/>
          <p:cNvGrpSpPr/>
          <p:nvPr/>
        </p:nvGrpSpPr>
        <p:grpSpPr>
          <a:xfrm>
            <a:off x="3062014" y="3460277"/>
            <a:ext cx="795349" cy="637849"/>
            <a:chOff x="3062014" y="3460277"/>
            <a:chExt cx="795349" cy="637849"/>
          </a:xfrm>
        </p:grpSpPr>
        <p:sp>
          <p:nvSpPr>
            <p:cNvPr id="56" name="Rectangle 55"/>
            <p:cNvSpPr/>
            <p:nvPr/>
          </p:nvSpPr>
          <p:spPr>
            <a:xfrm>
              <a:off x="3193639" y="3573462"/>
              <a:ext cx="602012" cy="4495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4</a:t>
              </a:r>
            </a:p>
          </p:txBody>
        </p:sp>
        <p:sp>
          <p:nvSpPr>
            <p:cNvPr id="57" name="Purple nho"/>
            <p:cNvSpPr/>
            <p:nvPr/>
          </p:nvSpPr>
          <p:spPr>
            <a:xfrm>
              <a:off x="3062014" y="3460277"/>
              <a:ext cx="795349" cy="637849"/>
            </a:xfrm>
            <a:prstGeom prst="rect">
              <a:avLst/>
            </a:prstGeom>
            <a:noFill/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sz="3200" b="1" dirty="0" smtClean="0">
                  <a:solidFill>
                    <a:schemeClr val="accent1">
                      <a:lumMod val="50000"/>
                    </a:schemeClr>
                  </a:solidFill>
                </a:rPr>
                <a:t>100</a:t>
              </a:r>
              <a:endParaRPr lang="en-GB" sz="3200" b="1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</p:grpSp>
      <p:grpSp>
        <p:nvGrpSpPr>
          <p:cNvPr id="58" name="Middle"/>
          <p:cNvGrpSpPr/>
          <p:nvPr/>
        </p:nvGrpSpPr>
        <p:grpSpPr>
          <a:xfrm>
            <a:off x="4258930" y="3460277"/>
            <a:ext cx="1048766" cy="637849"/>
            <a:chOff x="4258930" y="3460277"/>
            <a:chExt cx="1048766" cy="637849"/>
          </a:xfrm>
        </p:grpSpPr>
        <p:sp>
          <p:nvSpPr>
            <p:cNvPr id="59" name="Rectangle 58"/>
            <p:cNvSpPr/>
            <p:nvPr/>
          </p:nvSpPr>
          <p:spPr>
            <a:xfrm>
              <a:off x="4471423" y="3566161"/>
              <a:ext cx="602012" cy="4495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Pruple no"/>
            <p:cNvSpPr/>
            <p:nvPr/>
          </p:nvSpPr>
          <p:spPr>
            <a:xfrm>
              <a:off x="4258930" y="3460277"/>
              <a:ext cx="1048766" cy="637849"/>
            </a:xfrm>
            <a:prstGeom prst="rect">
              <a:avLst/>
            </a:prstGeom>
            <a:noFill/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sz="3200" b="1" dirty="0" smtClean="0">
                  <a:solidFill>
                    <a:schemeClr val="accent1">
                      <a:lumMod val="50000"/>
                    </a:schemeClr>
                  </a:solidFill>
                </a:rPr>
                <a:t>10</a:t>
              </a:r>
              <a:endParaRPr lang="en-GB" sz="3200" b="1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</p:grpSp>
      <p:grpSp>
        <p:nvGrpSpPr>
          <p:cNvPr id="61" name="Right"/>
          <p:cNvGrpSpPr/>
          <p:nvPr/>
        </p:nvGrpSpPr>
        <p:grpSpPr>
          <a:xfrm>
            <a:off x="5628096" y="3460277"/>
            <a:ext cx="1048766" cy="637849"/>
            <a:chOff x="5628096" y="3460277"/>
            <a:chExt cx="1048766" cy="637849"/>
          </a:xfrm>
        </p:grpSpPr>
        <p:sp>
          <p:nvSpPr>
            <p:cNvPr id="62" name="Rectangle 61"/>
            <p:cNvSpPr/>
            <p:nvPr/>
          </p:nvSpPr>
          <p:spPr>
            <a:xfrm>
              <a:off x="5836233" y="3564777"/>
              <a:ext cx="602012" cy="4495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Purple no"/>
            <p:cNvSpPr/>
            <p:nvPr/>
          </p:nvSpPr>
          <p:spPr>
            <a:xfrm>
              <a:off x="5628096" y="3460277"/>
              <a:ext cx="1048766" cy="637849"/>
            </a:xfrm>
            <a:prstGeom prst="rect">
              <a:avLst/>
            </a:prstGeom>
            <a:noFill/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sz="3200" b="1" dirty="0">
                  <a:solidFill>
                    <a:schemeClr val="accent1">
                      <a:lumMod val="50000"/>
                    </a:schemeClr>
                  </a:solidFill>
                </a:rPr>
                <a:t>9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43560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07407E-6 L -0.02691 -0.0009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4" y="-4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44444E-6 L 0.03246 -0.0006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5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20"/>
          <p:cNvSpPr>
            <a:spLocks noGrp="1"/>
          </p:cNvSpPr>
          <p:nvPr>
            <p:ph type="title"/>
          </p:nvPr>
        </p:nvSpPr>
        <p:spPr>
          <a:xfrm>
            <a:off x="448056" y="765175"/>
            <a:ext cx="8246364" cy="1081913"/>
          </a:xfrm>
          <a:prstGeom prst="roundRect">
            <a:avLst>
              <a:gd name="adj" fmla="val 0"/>
            </a:avLst>
          </a:prstGeom>
          <a:solidFill>
            <a:srgbClr val="A773AE"/>
          </a:solidFill>
        </p:spPr>
        <p:txBody>
          <a:bodyPr/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+mn-lt"/>
              </a:rPr>
              <a:t>Partitioning Hundreds, </a:t>
            </a:r>
            <a:r>
              <a:rPr lang="en-GB" sz="3200" dirty="0" smtClean="0">
                <a:solidFill>
                  <a:schemeClr val="bg1"/>
                </a:solidFill>
                <a:latin typeface="+mn-lt"/>
              </a:rPr>
              <a:t/>
            </a:r>
            <a:br>
              <a:rPr lang="en-GB" sz="3200" dirty="0" smtClean="0">
                <a:solidFill>
                  <a:schemeClr val="bg1"/>
                </a:solidFill>
                <a:latin typeface="+mn-lt"/>
              </a:rPr>
            </a:br>
            <a:r>
              <a:rPr lang="en-GB" sz="3200" dirty="0" smtClean="0">
                <a:solidFill>
                  <a:schemeClr val="bg1"/>
                </a:solidFill>
                <a:latin typeface="+mn-lt"/>
              </a:rPr>
              <a:t>Tens </a:t>
            </a:r>
            <a:r>
              <a:rPr lang="en-GB" sz="3200" dirty="0">
                <a:solidFill>
                  <a:schemeClr val="bg1"/>
                </a:solidFill>
                <a:latin typeface="+mn-lt"/>
              </a:rPr>
              <a:t>and Ones</a:t>
            </a:r>
          </a:p>
        </p:txBody>
      </p:sp>
      <p:sp>
        <p:nvSpPr>
          <p:cNvPr id="44" name="Rectangle 43"/>
          <p:cNvSpPr/>
          <p:nvPr/>
        </p:nvSpPr>
        <p:spPr>
          <a:xfrm>
            <a:off x="3239262" y="1947928"/>
            <a:ext cx="4831334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Can you put these numbers into 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hundreds, tens 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and 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ones?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992" y="1381291"/>
            <a:ext cx="6515508" cy="4768109"/>
          </a:xfrm>
          <a:prstGeom prst="rect">
            <a:avLst/>
          </a:prstGeom>
        </p:spPr>
      </p:pic>
      <p:sp>
        <p:nvSpPr>
          <p:cNvPr id="46" name="Rectangle 45"/>
          <p:cNvSpPr/>
          <p:nvPr/>
        </p:nvSpPr>
        <p:spPr>
          <a:xfrm>
            <a:off x="4789513" y="2632914"/>
            <a:ext cx="2092706" cy="63784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 smtClean="0"/>
              <a:t>18</a:t>
            </a:r>
            <a:r>
              <a:rPr lang="en-GB" sz="3200" b="1" dirty="0"/>
              <a:t>5</a:t>
            </a:r>
            <a:r>
              <a:rPr lang="en-GB" sz="3200" b="1" dirty="0" smtClean="0"/>
              <a:t> </a:t>
            </a:r>
            <a:r>
              <a:rPr lang="en-GB" sz="3200" b="1" dirty="0"/>
              <a:t>=</a:t>
            </a:r>
          </a:p>
        </p:txBody>
      </p:sp>
      <p:grpSp>
        <p:nvGrpSpPr>
          <p:cNvPr id="47" name="Right Box"/>
          <p:cNvGrpSpPr/>
          <p:nvPr/>
        </p:nvGrpSpPr>
        <p:grpSpPr>
          <a:xfrm>
            <a:off x="5069960" y="3293000"/>
            <a:ext cx="1762002" cy="969826"/>
            <a:chOff x="5069960" y="3293000"/>
            <a:chExt cx="1762002" cy="969826"/>
          </a:xfrm>
        </p:grpSpPr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69960" y="3293000"/>
              <a:ext cx="1762002" cy="969826"/>
            </a:xfrm>
            <a:prstGeom prst="rect">
              <a:avLst/>
            </a:prstGeom>
          </p:spPr>
        </p:pic>
        <p:sp>
          <p:nvSpPr>
            <p:cNvPr id="49" name="Right no"/>
            <p:cNvSpPr/>
            <p:nvPr/>
          </p:nvSpPr>
          <p:spPr>
            <a:xfrm>
              <a:off x="5336590" y="3460182"/>
              <a:ext cx="1048766" cy="637849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sz="3200" b="1" dirty="0"/>
                <a:t>5</a:t>
              </a:r>
            </a:p>
          </p:txBody>
        </p:sp>
      </p:grpSp>
      <p:pic>
        <p:nvPicPr>
          <p:cNvPr id="50" name="Picture 4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532" y="3286003"/>
            <a:ext cx="1351948" cy="984071"/>
          </a:xfrm>
          <a:prstGeom prst="rect">
            <a:avLst/>
          </a:prstGeom>
        </p:spPr>
      </p:pic>
      <p:sp>
        <p:nvSpPr>
          <p:cNvPr id="51" name="Middle no"/>
          <p:cNvSpPr/>
          <p:nvPr/>
        </p:nvSpPr>
        <p:spPr>
          <a:xfrm>
            <a:off x="4265130" y="3452438"/>
            <a:ext cx="1048766" cy="63784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/>
              <a:t>8</a:t>
            </a:r>
          </a:p>
        </p:txBody>
      </p:sp>
      <p:grpSp>
        <p:nvGrpSpPr>
          <p:cNvPr id="52" name="Left Box"/>
          <p:cNvGrpSpPr/>
          <p:nvPr/>
        </p:nvGrpSpPr>
        <p:grpSpPr>
          <a:xfrm>
            <a:off x="2375629" y="3286003"/>
            <a:ext cx="1930864" cy="983821"/>
            <a:chOff x="2375629" y="3286003"/>
            <a:chExt cx="1930864" cy="983821"/>
          </a:xfrm>
        </p:grpSpPr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5629" y="3286003"/>
              <a:ext cx="1930864" cy="983821"/>
            </a:xfrm>
            <a:prstGeom prst="rect">
              <a:avLst/>
            </a:prstGeom>
          </p:spPr>
        </p:pic>
        <p:sp>
          <p:nvSpPr>
            <p:cNvPr id="54" name="Left no"/>
            <p:cNvSpPr/>
            <p:nvPr/>
          </p:nvSpPr>
          <p:spPr>
            <a:xfrm>
              <a:off x="3187304" y="3452438"/>
              <a:ext cx="1048766" cy="637849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sz="3200" b="1" dirty="0"/>
                <a:t>1</a:t>
              </a:r>
            </a:p>
          </p:txBody>
        </p:sp>
      </p:grpSp>
      <p:grpSp>
        <p:nvGrpSpPr>
          <p:cNvPr id="55" name="Left"/>
          <p:cNvGrpSpPr/>
          <p:nvPr/>
        </p:nvGrpSpPr>
        <p:grpSpPr>
          <a:xfrm>
            <a:off x="3062014" y="3460277"/>
            <a:ext cx="795349" cy="637849"/>
            <a:chOff x="3062014" y="3460277"/>
            <a:chExt cx="795349" cy="637849"/>
          </a:xfrm>
        </p:grpSpPr>
        <p:sp>
          <p:nvSpPr>
            <p:cNvPr id="56" name="Rectangle 55"/>
            <p:cNvSpPr/>
            <p:nvPr/>
          </p:nvSpPr>
          <p:spPr>
            <a:xfrm>
              <a:off x="3193639" y="3573462"/>
              <a:ext cx="602012" cy="4495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4</a:t>
              </a:r>
            </a:p>
          </p:txBody>
        </p:sp>
        <p:sp>
          <p:nvSpPr>
            <p:cNvPr id="57" name="Purple nho"/>
            <p:cNvSpPr/>
            <p:nvPr/>
          </p:nvSpPr>
          <p:spPr>
            <a:xfrm>
              <a:off x="3062014" y="3460277"/>
              <a:ext cx="795349" cy="637849"/>
            </a:xfrm>
            <a:prstGeom prst="rect">
              <a:avLst/>
            </a:prstGeom>
            <a:noFill/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sz="3200" b="1" dirty="0" smtClean="0">
                  <a:solidFill>
                    <a:schemeClr val="accent1">
                      <a:lumMod val="50000"/>
                    </a:schemeClr>
                  </a:solidFill>
                </a:rPr>
                <a:t>100</a:t>
              </a:r>
              <a:endParaRPr lang="en-GB" sz="3200" b="1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</p:grpSp>
      <p:grpSp>
        <p:nvGrpSpPr>
          <p:cNvPr id="58" name="Middle"/>
          <p:cNvGrpSpPr/>
          <p:nvPr/>
        </p:nvGrpSpPr>
        <p:grpSpPr>
          <a:xfrm>
            <a:off x="4258930" y="3460277"/>
            <a:ext cx="1048766" cy="637849"/>
            <a:chOff x="4258930" y="3460277"/>
            <a:chExt cx="1048766" cy="637849"/>
          </a:xfrm>
        </p:grpSpPr>
        <p:sp>
          <p:nvSpPr>
            <p:cNvPr id="59" name="Rectangle 58"/>
            <p:cNvSpPr/>
            <p:nvPr/>
          </p:nvSpPr>
          <p:spPr>
            <a:xfrm>
              <a:off x="4471423" y="3566161"/>
              <a:ext cx="602012" cy="4495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Pruple no"/>
            <p:cNvSpPr/>
            <p:nvPr/>
          </p:nvSpPr>
          <p:spPr>
            <a:xfrm>
              <a:off x="4258930" y="3460277"/>
              <a:ext cx="1048766" cy="637849"/>
            </a:xfrm>
            <a:prstGeom prst="rect">
              <a:avLst/>
            </a:prstGeom>
            <a:noFill/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sz="3200" b="1" dirty="0" smtClean="0">
                  <a:solidFill>
                    <a:schemeClr val="accent1">
                      <a:lumMod val="50000"/>
                    </a:schemeClr>
                  </a:solidFill>
                </a:rPr>
                <a:t>80</a:t>
              </a:r>
              <a:endParaRPr lang="en-GB" sz="3200" b="1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</p:grpSp>
      <p:grpSp>
        <p:nvGrpSpPr>
          <p:cNvPr id="61" name="Right"/>
          <p:cNvGrpSpPr/>
          <p:nvPr/>
        </p:nvGrpSpPr>
        <p:grpSpPr>
          <a:xfrm>
            <a:off x="5628096" y="3460277"/>
            <a:ext cx="1048766" cy="637849"/>
            <a:chOff x="5628096" y="3460277"/>
            <a:chExt cx="1048766" cy="637849"/>
          </a:xfrm>
        </p:grpSpPr>
        <p:sp>
          <p:nvSpPr>
            <p:cNvPr id="62" name="Rectangle 61"/>
            <p:cNvSpPr/>
            <p:nvPr/>
          </p:nvSpPr>
          <p:spPr>
            <a:xfrm>
              <a:off x="5836233" y="3564777"/>
              <a:ext cx="602012" cy="4495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Purple no"/>
            <p:cNvSpPr/>
            <p:nvPr/>
          </p:nvSpPr>
          <p:spPr>
            <a:xfrm>
              <a:off x="5628096" y="3460277"/>
              <a:ext cx="1048766" cy="637849"/>
            </a:xfrm>
            <a:prstGeom prst="rect">
              <a:avLst/>
            </a:prstGeom>
            <a:noFill/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sz="3200" b="1" dirty="0">
                  <a:solidFill>
                    <a:schemeClr val="accent1">
                      <a:lumMod val="50000"/>
                    </a:schemeClr>
                  </a:solidFill>
                </a:rPr>
                <a:t>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42529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07407E-6 L -0.02691 -0.0009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4" y="-4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44444E-6 L 0.03246 -0.0006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5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/>
          <p:cNvSpPr>
            <a:spLocks noGrp="1"/>
          </p:cNvSpPr>
          <p:nvPr>
            <p:ph type="title"/>
          </p:nvPr>
        </p:nvSpPr>
        <p:spPr>
          <a:xfrm>
            <a:off x="448056" y="765175"/>
            <a:ext cx="8246364" cy="1081913"/>
          </a:xfrm>
          <a:prstGeom prst="roundRect">
            <a:avLst>
              <a:gd name="adj" fmla="val 0"/>
            </a:avLst>
          </a:prstGeom>
          <a:solidFill>
            <a:srgbClr val="A773AE"/>
          </a:solidFill>
        </p:spPr>
        <p:txBody>
          <a:bodyPr/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+mn-lt"/>
              </a:rPr>
              <a:t>Partitioning Hundreds, </a:t>
            </a:r>
            <a:r>
              <a:rPr lang="en-GB" sz="3200" dirty="0" smtClean="0">
                <a:solidFill>
                  <a:schemeClr val="bg1"/>
                </a:solidFill>
                <a:latin typeface="+mn-lt"/>
              </a:rPr>
              <a:t/>
            </a:r>
            <a:br>
              <a:rPr lang="en-GB" sz="3200" dirty="0" smtClean="0">
                <a:solidFill>
                  <a:schemeClr val="bg1"/>
                </a:solidFill>
                <a:latin typeface="+mn-lt"/>
              </a:rPr>
            </a:br>
            <a:r>
              <a:rPr lang="en-GB" sz="3200" dirty="0" smtClean="0">
                <a:solidFill>
                  <a:schemeClr val="bg1"/>
                </a:solidFill>
                <a:latin typeface="+mn-lt"/>
              </a:rPr>
              <a:t>Tens </a:t>
            </a:r>
            <a:r>
              <a:rPr lang="en-GB" sz="3200" dirty="0">
                <a:solidFill>
                  <a:schemeClr val="bg1"/>
                </a:solidFill>
                <a:latin typeface="+mn-lt"/>
              </a:rPr>
              <a:t>and Ones</a:t>
            </a:r>
          </a:p>
        </p:txBody>
      </p:sp>
      <p:sp>
        <p:nvSpPr>
          <p:cNvPr id="33" name="Rectangle 32"/>
          <p:cNvSpPr/>
          <p:nvPr/>
        </p:nvSpPr>
        <p:spPr>
          <a:xfrm>
            <a:off x="3239262" y="1947928"/>
            <a:ext cx="4831334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Can you put these numbers into 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hundreds, tens 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and 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ones?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992" y="1381291"/>
            <a:ext cx="6515508" cy="4768109"/>
          </a:xfrm>
          <a:prstGeom prst="rect">
            <a:avLst/>
          </a:prstGeom>
        </p:spPr>
      </p:pic>
      <p:sp>
        <p:nvSpPr>
          <p:cNvPr id="35" name="Rectangle 34"/>
          <p:cNvSpPr/>
          <p:nvPr/>
        </p:nvSpPr>
        <p:spPr>
          <a:xfrm>
            <a:off x="4789513" y="2632914"/>
            <a:ext cx="2092706" cy="63784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 smtClean="0"/>
              <a:t>5</a:t>
            </a:r>
            <a:r>
              <a:rPr lang="en-GB" sz="3200" b="1" dirty="0"/>
              <a:t>9</a:t>
            </a:r>
            <a:r>
              <a:rPr lang="en-GB" sz="3200" b="1" dirty="0" smtClean="0"/>
              <a:t>3 </a:t>
            </a:r>
            <a:r>
              <a:rPr lang="en-GB" sz="3200" b="1" dirty="0"/>
              <a:t>=</a:t>
            </a:r>
          </a:p>
        </p:txBody>
      </p:sp>
      <p:grpSp>
        <p:nvGrpSpPr>
          <p:cNvPr id="36" name="Right Box"/>
          <p:cNvGrpSpPr/>
          <p:nvPr/>
        </p:nvGrpSpPr>
        <p:grpSpPr>
          <a:xfrm>
            <a:off x="5069960" y="3293000"/>
            <a:ext cx="1762002" cy="969826"/>
            <a:chOff x="5069960" y="3293000"/>
            <a:chExt cx="1762002" cy="969826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69960" y="3293000"/>
              <a:ext cx="1762002" cy="969826"/>
            </a:xfrm>
            <a:prstGeom prst="rect">
              <a:avLst/>
            </a:prstGeom>
          </p:spPr>
        </p:pic>
        <p:sp>
          <p:nvSpPr>
            <p:cNvPr id="38" name="Right no"/>
            <p:cNvSpPr/>
            <p:nvPr/>
          </p:nvSpPr>
          <p:spPr>
            <a:xfrm>
              <a:off x="5336590" y="3460182"/>
              <a:ext cx="1048766" cy="637849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sz="3200" b="1" dirty="0"/>
                <a:t>3</a:t>
              </a:r>
            </a:p>
          </p:txBody>
        </p:sp>
      </p:grpSp>
      <p:pic>
        <p:nvPicPr>
          <p:cNvPr id="39" name="Picture 3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532" y="3286003"/>
            <a:ext cx="1351948" cy="984071"/>
          </a:xfrm>
          <a:prstGeom prst="rect">
            <a:avLst/>
          </a:prstGeom>
        </p:spPr>
      </p:pic>
      <p:sp>
        <p:nvSpPr>
          <p:cNvPr id="40" name="Middle no"/>
          <p:cNvSpPr/>
          <p:nvPr/>
        </p:nvSpPr>
        <p:spPr>
          <a:xfrm>
            <a:off x="4265130" y="3452438"/>
            <a:ext cx="1048766" cy="63784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/>
              <a:t>9</a:t>
            </a:r>
          </a:p>
        </p:txBody>
      </p:sp>
      <p:grpSp>
        <p:nvGrpSpPr>
          <p:cNvPr id="41" name="Left Box"/>
          <p:cNvGrpSpPr/>
          <p:nvPr/>
        </p:nvGrpSpPr>
        <p:grpSpPr>
          <a:xfrm>
            <a:off x="2375629" y="3286003"/>
            <a:ext cx="1930864" cy="983821"/>
            <a:chOff x="2375629" y="3286003"/>
            <a:chExt cx="1930864" cy="983821"/>
          </a:xfrm>
        </p:grpSpPr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5629" y="3286003"/>
              <a:ext cx="1930864" cy="983821"/>
            </a:xfrm>
            <a:prstGeom prst="rect">
              <a:avLst/>
            </a:prstGeom>
          </p:spPr>
        </p:pic>
        <p:sp>
          <p:nvSpPr>
            <p:cNvPr id="43" name="Left no"/>
            <p:cNvSpPr/>
            <p:nvPr/>
          </p:nvSpPr>
          <p:spPr>
            <a:xfrm>
              <a:off x="3187304" y="3452438"/>
              <a:ext cx="1048766" cy="637849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sz="3200" b="1" dirty="0"/>
                <a:t>5</a:t>
              </a:r>
            </a:p>
          </p:txBody>
        </p:sp>
      </p:grpSp>
      <p:grpSp>
        <p:nvGrpSpPr>
          <p:cNvPr id="44" name="Left"/>
          <p:cNvGrpSpPr/>
          <p:nvPr/>
        </p:nvGrpSpPr>
        <p:grpSpPr>
          <a:xfrm>
            <a:off x="3062014" y="3460277"/>
            <a:ext cx="795349" cy="637849"/>
            <a:chOff x="3062014" y="3460277"/>
            <a:chExt cx="795349" cy="637849"/>
          </a:xfrm>
        </p:grpSpPr>
        <p:sp>
          <p:nvSpPr>
            <p:cNvPr id="45" name="Rectangle 44"/>
            <p:cNvSpPr/>
            <p:nvPr/>
          </p:nvSpPr>
          <p:spPr>
            <a:xfrm>
              <a:off x="3193639" y="3573462"/>
              <a:ext cx="602012" cy="4495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4</a:t>
              </a:r>
            </a:p>
          </p:txBody>
        </p:sp>
        <p:sp>
          <p:nvSpPr>
            <p:cNvPr id="46" name="Purple nho"/>
            <p:cNvSpPr/>
            <p:nvPr/>
          </p:nvSpPr>
          <p:spPr>
            <a:xfrm>
              <a:off x="3062014" y="3460277"/>
              <a:ext cx="795349" cy="637849"/>
            </a:xfrm>
            <a:prstGeom prst="rect">
              <a:avLst/>
            </a:prstGeom>
            <a:noFill/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sz="3200" b="1" dirty="0" smtClean="0">
                  <a:solidFill>
                    <a:schemeClr val="accent1">
                      <a:lumMod val="50000"/>
                    </a:schemeClr>
                  </a:solidFill>
                </a:rPr>
                <a:t>500</a:t>
              </a:r>
              <a:endParaRPr lang="en-GB" sz="3200" b="1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</p:grpSp>
      <p:grpSp>
        <p:nvGrpSpPr>
          <p:cNvPr id="47" name="Middle"/>
          <p:cNvGrpSpPr/>
          <p:nvPr/>
        </p:nvGrpSpPr>
        <p:grpSpPr>
          <a:xfrm>
            <a:off x="4258930" y="3460277"/>
            <a:ext cx="1048766" cy="637849"/>
            <a:chOff x="4258930" y="3460277"/>
            <a:chExt cx="1048766" cy="637849"/>
          </a:xfrm>
        </p:grpSpPr>
        <p:sp>
          <p:nvSpPr>
            <p:cNvPr id="48" name="Rectangle 47"/>
            <p:cNvSpPr/>
            <p:nvPr/>
          </p:nvSpPr>
          <p:spPr>
            <a:xfrm>
              <a:off x="4471423" y="3566161"/>
              <a:ext cx="602012" cy="4495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Pruple no"/>
            <p:cNvSpPr/>
            <p:nvPr/>
          </p:nvSpPr>
          <p:spPr>
            <a:xfrm>
              <a:off x="4258930" y="3460277"/>
              <a:ext cx="1048766" cy="637849"/>
            </a:xfrm>
            <a:prstGeom prst="rect">
              <a:avLst/>
            </a:prstGeom>
            <a:noFill/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sz="3200" b="1" dirty="0" smtClean="0">
                  <a:solidFill>
                    <a:schemeClr val="accent1">
                      <a:lumMod val="50000"/>
                    </a:schemeClr>
                  </a:solidFill>
                </a:rPr>
                <a:t>90</a:t>
              </a:r>
              <a:endParaRPr lang="en-GB" sz="3200" b="1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</p:grpSp>
      <p:grpSp>
        <p:nvGrpSpPr>
          <p:cNvPr id="50" name="Right"/>
          <p:cNvGrpSpPr/>
          <p:nvPr/>
        </p:nvGrpSpPr>
        <p:grpSpPr>
          <a:xfrm>
            <a:off x="5628096" y="3460277"/>
            <a:ext cx="1048766" cy="637849"/>
            <a:chOff x="5628096" y="3460277"/>
            <a:chExt cx="1048766" cy="637849"/>
          </a:xfrm>
        </p:grpSpPr>
        <p:sp>
          <p:nvSpPr>
            <p:cNvPr id="51" name="Rectangle 50"/>
            <p:cNvSpPr/>
            <p:nvPr/>
          </p:nvSpPr>
          <p:spPr>
            <a:xfrm>
              <a:off x="5836233" y="3564777"/>
              <a:ext cx="602012" cy="4495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Purple no"/>
            <p:cNvSpPr/>
            <p:nvPr/>
          </p:nvSpPr>
          <p:spPr>
            <a:xfrm>
              <a:off x="5628096" y="3460277"/>
              <a:ext cx="1048766" cy="637849"/>
            </a:xfrm>
            <a:prstGeom prst="rect">
              <a:avLst/>
            </a:prstGeom>
            <a:noFill/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sz="3200" b="1" dirty="0">
                  <a:solidFill>
                    <a:schemeClr val="accent1">
                      <a:lumMod val="50000"/>
                    </a:schemeClr>
                  </a:solidFill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73749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07407E-6 L -0.02691 -0.0009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4" y="-4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44444E-6 L 0.03246 -0.0006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5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84</TotalTime>
  <Words>167</Words>
  <Application>Microsoft Office PowerPoint</Application>
  <PresentationFormat>On-screen Show (4:3)</PresentationFormat>
  <Paragraphs>69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Sassoon Infant Rg</vt:lpstr>
      <vt:lpstr>Arial</vt:lpstr>
      <vt:lpstr>Twinkl</vt:lpstr>
      <vt:lpstr>Twinkl SemiBold</vt:lpstr>
      <vt:lpstr>Calibri</vt:lpstr>
      <vt:lpstr>Office Theme</vt:lpstr>
      <vt:lpstr>PowerPoint Presentation</vt:lpstr>
      <vt:lpstr>Partitioning Hundreds,  Tens and Ones</vt:lpstr>
      <vt:lpstr>Partitioning Hundreds,  Tens and Ones</vt:lpstr>
      <vt:lpstr>PowerPoint Presentation</vt:lpstr>
      <vt:lpstr>Partitioning Hundreds,  Tens and Ones</vt:lpstr>
      <vt:lpstr>Partitioning Hundreds,  Tens and Ones</vt:lpstr>
      <vt:lpstr>Partitioning Hundreds,  Tens and Ones</vt:lpstr>
      <vt:lpstr>Partitioning Hundreds,  Tens and Ones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Oliver Wallace</cp:lastModifiedBy>
  <cp:revision>17</cp:revision>
  <dcterms:created xsi:type="dcterms:W3CDTF">2017-04-26T14:52:10Z</dcterms:created>
  <dcterms:modified xsi:type="dcterms:W3CDTF">2019-03-29T15:33:46Z</dcterms:modified>
</cp:coreProperties>
</file>