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ctiveX/activeX1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6" r:id="rId2"/>
    <p:sldId id="274" r:id="rId3"/>
    <p:sldId id="264" r:id="rId4"/>
    <p:sldId id="277" r:id="rId5"/>
    <p:sldId id="278" r:id="rId6"/>
    <p:sldId id="279" r:id="rId7"/>
    <p:sldId id="280" r:id="rId8"/>
    <p:sldId id="281" r:id="rId9"/>
    <p:sldId id="267" r:id="rId10"/>
  </p:sldIdLst>
  <p:sldSz cx="9144000" cy="6858000" type="screen4x3"/>
  <p:notesSz cx="6858000" cy="9144000"/>
  <p:embeddedFontLst>
    <p:embeddedFont>
      <p:font typeface="Tuffy" panose="020B0603060100000000" charset="0"/>
      <p:regular r:id="rId13"/>
      <p:bold r:id="rId14"/>
      <p:italic r:id="rId15"/>
      <p:boldItalic r:id="rId16"/>
    </p:embeddedFont>
    <p:embeddedFont>
      <p:font typeface="Tuffy-TTF" panose="020B0603060100000000" charset="0"/>
      <p:regular r:id="rId17"/>
      <p:bold r:id="rId18"/>
      <p:italic r:id="rId19"/>
      <p:boldItalic r:id="rId20"/>
    </p:embeddedFont>
    <p:embeddedFont>
      <p:font typeface="Twinkl SemiBold" charset="0"/>
      <p:bold r:id="rId21"/>
    </p:embeddedFont>
    <p:embeddedFont>
      <p:font typeface="Twinkl" panose="020B0604020202020204" pitchFamily="2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Rg" panose="02000503030000020003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2B3C"/>
    <a:srgbClr val="DE1E5A"/>
    <a:srgbClr val="6C388B"/>
    <a:srgbClr val="32B3A2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2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785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70" r:id="rId6"/>
    <p:sldLayoutId id="2147483671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7.png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4000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 smtClean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Guided Reading</a:t>
            </a:r>
            <a:r>
              <a:rPr lang="en-GB" sz="800" dirty="0" smtClean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| Year 1</a:t>
            </a:r>
            <a:r>
              <a:rPr lang="en-GB" sz="800" dirty="0" smtClean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| </a:t>
            </a:r>
            <a:r>
              <a:rPr lang="en-GB" sz="800" dirty="0" smtClean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The Little Red Hen</a:t>
            </a:r>
            <a:endParaRPr lang="en-GB" sz="800" dirty="0">
              <a:solidFill>
                <a:schemeClr val="bg1"/>
              </a:solidFill>
              <a:latin typeface="Tuffy-TTF" panose="020B0603060100000000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 smtClean="0">
                <a:latin typeface="Tuffy-TTF" panose="020B0603060100000000" pitchFamily="34" charset="0"/>
                <a:cs typeface="Arial" panose="020B0604020202020204" pitchFamily="34" charset="0"/>
              </a:rPr>
              <a:t>The Little Red Hen</a:t>
            </a:r>
            <a:endParaRPr lang="en-GB" dirty="0">
              <a:latin typeface="Tuffy-TTF" panose="020B0603060100000000" pitchFamily="34" charset="0"/>
              <a:cs typeface="Arial" panose="020B0604020202020204" pitchFamily="34" charset="0"/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uffy-TTF" panose="020B0603060100000000" pitchFamily="34" charset="0"/>
                <a:cs typeface="Arial" panose="020B0604020202020204" pitchFamily="34" charset="0"/>
              </a:rPr>
              <a:t>Guided Reading</a:t>
            </a:r>
            <a:endParaRPr lang="en-GB" dirty="0">
              <a:latin typeface="Tuffy-TTF" panose="020B0603060100000000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Missing Words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1740541" y="1283955"/>
            <a:ext cx="5653388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 smtClean="0"/>
              <a:t>Choose the right word to complete the sentence.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55650" y="4593752"/>
            <a:ext cx="7632699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 smtClean="0"/>
              <a:t>The Little Red                     planted the grains of wheat in the soil.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2721490" y="4533105"/>
            <a:ext cx="1130815" cy="543697"/>
          </a:xfrm>
          <a:prstGeom prst="rect">
            <a:avLst/>
          </a:prstGeom>
          <a:solidFill>
            <a:schemeClr val="bg1"/>
          </a:solidFill>
          <a:ln>
            <a:solidFill>
              <a:srgbClr val="D42B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?</a:t>
            </a:r>
            <a:endParaRPr lang="en-GB" sz="2400" dirty="0">
              <a:solidFill>
                <a:schemeClr val="tx1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398625" y="1868628"/>
            <a:ext cx="4346749" cy="2490797"/>
            <a:chOff x="2051471" y="1339696"/>
            <a:chExt cx="5516568" cy="3161133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89548" flipH="1">
              <a:off x="2051471" y="1339696"/>
              <a:ext cx="2881669" cy="2936789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2969" y="3579346"/>
              <a:ext cx="1359243" cy="640075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8796" y="3860754"/>
              <a:ext cx="1359243" cy="640075"/>
            </a:xfrm>
            <a:prstGeom prst="rect">
              <a:avLst/>
            </a:prstGeom>
          </p:spPr>
        </p:pic>
      </p:grpSp>
      <p:sp>
        <p:nvSpPr>
          <p:cNvPr id="2" name="answer 1"/>
          <p:cNvSpPr/>
          <p:nvPr/>
        </p:nvSpPr>
        <p:spPr>
          <a:xfrm>
            <a:off x="2156083" y="5472220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grow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5" name="answer 2"/>
          <p:cNvSpPr/>
          <p:nvPr/>
        </p:nvSpPr>
        <p:spPr>
          <a:xfrm>
            <a:off x="3387640" y="5472219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hen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6" name="answer 3"/>
          <p:cNvSpPr/>
          <p:nvPr/>
        </p:nvSpPr>
        <p:spPr>
          <a:xfrm>
            <a:off x="4619197" y="5472218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cut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7" name="answer 4"/>
          <p:cNvSpPr/>
          <p:nvPr/>
        </p:nvSpPr>
        <p:spPr>
          <a:xfrm>
            <a:off x="5850754" y="5472217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flour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5535827" y="1894703"/>
            <a:ext cx="2380735" cy="1326292"/>
          </a:xfrm>
          <a:prstGeom prst="wedgeRoundRectCallout">
            <a:avLst>
              <a:gd name="adj1" fmla="val -69276"/>
              <a:gd name="adj2" fmla="val -16382"/>
              <a:gd name="adj3" fmla="val 16667"/>
            </a:avLst>
          </a:prstGeom>
          <a:solidFill>
            <a:schemeClr val="bg1"/>
          </a:solidFill>
          <a:ln w="28575">
            <a:solidFill>
              <a:srgbClr val="D42B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rgbClr val="D42B3C"/>
                </a:solidFill>
              </a:rPr>
              <a:t>Try again!</a:t>
            </a:r>
            <a:endParaRPr lang="en-GB" sz="2800" dirty="0">
              <a:solidFill>
                <a:srgbClr val="D42B3C"/>
              </a:solidFill>
            </a:endParaRPr>
          </a:p>
        </p:txBody>
      </p:sp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1676" y="1862845"/>
            <a:ext cx="2834886" cy="139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xit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 L -0.07291 -0.13727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46" y="-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" grpId="0" animBg="1"/>
      <p:bldP spid="35" grpId="0" animBg="1"/>
      <p:bldP spid="36" grpId="0" animBg="1"/>
      <p:bldP spid="37" grpId="0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4" grpId="7" animBg="1"/>
      <p:bldP spid="4" grpId="8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Missing Words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1740541" y="1283955"/>
            <a:ext cx="5653388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 smtClean="0"/>
              <a:t>Choose the right word to complete the sentence.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92473" y="4593752"/>
            <a:ext cx="7632699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 smtClean="0"/>
              <a:t>She waited for the wheat to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535827" y="4533105"/>
            <a:ext cx="1130815" cy="543697"/>
          </a:xfrm>
          <a:prstGeom prst="rect">
            <a:avLst/>
          </a:prstGeom>
          <a:solidFill>
            <a:schemeClr val="bg1"/>
          </a:solidFill>
          <a:ln>
            <a:solidFill>
              <a:srgbClr val="D42B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?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" name="answer 1"/>
          <p:cNvSpPr/>
          <p:nvPr/>
        </p:nvSpPr>
        <p:spPr>
          <a:xfrm>
            <a:off x="2156083" y="5472220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grow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5" name="answer 2"/>
          <p:cNvSpPr/>
          <p:nvPr/>
        </p:nvSpPr>
        <p:spPr>
          <a:xfrm>
            <a:off x="3387640" y="5472219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hen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6" name="answer 3"/>
          <p:cNvSpPr/>
          <p:nvPr/>
        </p:nvSpPr>
        <p:spPr>
          <a:xfrm>
            <a:off x="4619197" y="5472218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cut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7" name="answer 4"/>
          <p:cNvSpPr/>
          <p:nvPr/>
        </p:nvSpPr>
        <p:spPr>
          <a:xfrm>
            <a:off x="5850754" y="5472217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flour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5535827" y="1894703"/>
            <a:ext cx="2380735" cy="1326292"/>
          </a:xfrm>
          <a:prstGeom prst="wedgeRoundRectCallout">
            <a:avLst>
              <a:gd name="adj1" fmla="val -69276"/>
              <a:gd name="adj2" fmla="val -16382"/>
              <a:gd name="adj3" fmla="val 16667"/>
            </a:avLst>
          </a:prstGeom>
          <a:solidFill>
            <a:schemeClr val="bg1"/>
          </a:solidFill>
          <a:ln w="28575">
            <a:solidFill>
              <a:srgbClr val="D42B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rgbClr val="D42B3C"/>
                </a:solidFill>
              </a:rPr>
              <a:t>Try again!</a:t>
            </a:r>
            <a:endParaRPr lang="en-GB" sz="2800" dirty="0">
              <a:solidFill>
                <a:srgbClr val="D42B3C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752" y="2339546"/>
            <a:ext cx="1667269" cy="20535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89800" y="2051695"/>
            <a:ext cx="2270595" cy="2314026"/>
          </a:xfrm>
          <a:prstGeom prst="rect">
            <a:avLst/>
          </a:prstGeom>
        </p:spPr>
      </p:pic>
      <p:pic>
        <p:nvPicPr>
          <p:cNvPr id="14" name="Picture 1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1676" y="1862845"/>
            <a:ext cx="2834886" cy="139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938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36823 -0.1372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3" y="-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0" presetClass="exit" presetSubtype="0" fill="hold" grpId="1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" grpId="0" animBg="1"/>
      <p:bldP spid="35" grpId="0" animBg="1"/>
      <p:bldP spid="36" grpId="0" animBg="1"/>
      <p:bldP spid="37" grpId="0" animBg="1"/>
      <p:bldP spid="4" grpId="3" animBg="1"/>
      <p:bldP spid="4" grpId="4" animBg="1"/>
      <p:bldP spid="4" grpId="5" animBg="1"/>
      <p:bldP spid="4" grpId="6" animBg="1"/>
      <p:bldP spid="4" grpId="7" animBg="1"/>
      <p:bldP spid="4" grpId="8" animBg="1"/>
      <p:bldP spid="4" grpId="9" animBg="1"/>
      <p:bldP spid="4" grpId="10" animBg="1"/>
      <p:bldP spid="4" grpId="1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Missing Words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1740541" y="1283955"/>
            <a:ext cx="5653388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 smtClean="0"/>
              <a:t>Choose the right word to complete the sentence.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55650" y="4593752"/>
            <a:ext cx="7632699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 smtClean="0"/>
              <a:t>She                     down the wheat.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387639" y="4533105"/>
            <a:ext cx="1130815" cy="543697"/>
          </a:xfrm>
          <a:prstGeom prst="rect">
            <a:avLst/>
          </a:prstGeom>
          <a:solidFill>
            <a:schemeClr val="bg1"/>
          </a:solidFill>
          <a:ln>
            <a:solidFill>
              <a:srgbClr val="D42B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?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2398625" y="1868628"/>
            <a:ext cx="2270595" cy="2314026"/>
          </a:xfrm>
          <a:prstGeom prst="rect">
            <a:avLst/>
          </a:prstGeom>
        </p:spPr>
      </p:pic>
      <p:sp>
        <p:nvSpPr>
          <p:cNvPr id="2" name="answer 1"/>
          <p:cNvSpPr/>
          <p:nvPr/>
        </p:nvSpPr>
        <p:spPr>
          <a:xfrm>
            <a:off x="2156083" y="5472220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grow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5" name="answer 2"/>
          <p:cNvSpPr/>
          <p:nvPr/>
        </p:nvSpPr>
        <p:spPr>
          <a:xfrm>
            <a:off x="3387640" y="5472219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hen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6" name="answer 3"/>
          <p:cNvSpPr/>
          <p:nvPr/>
        </p:nvSpPr>
        <p:spPr>
          <a:xfrm>
            <a:off x="4619197" y="5472218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cut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7" name="answer 4"/>
          <p:cNvSpPr/>
          <p:nvPr/>
        </p:nvSpPr>
        <p:spPr>
          <a:xfrm>
            <a:off x="5850754" y="5472217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flour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5535827" y="1894703"/>
            <a:ext cx="2380735" cy="1326292"/>
          </a:xfrm>
          <a:prstGeom prst="wedgeRoundRectCallout">
            <a:avLst>
              <a:gd name="adj1" fmla="val -69276"/>
              <a:gd name="adj2" fmla="val -16382"/>
              <a:gd name="adj3" fmla="val 16667"/>
            </a:avLst>
          </a:prstGeom>
          <a:solidFill>
            <a:schemeClr val="bg1"/>
          </a:solidFill>
          <a:ln w="28575">
            <a:solidFill>
              <a:srgbClr val="D42B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rgbClr val="D42B3C"/>
                </a:solidFill>
              </a:rPr>
              <a:t>Try again!</a:t>
            </a:r>
            <a:endParaRPr lang="en-GB" sz="2800" dirty="0">
              <a:solidFill>
                <a:srgbClr val="D42B3C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75"/>
          <a:stretch/>
        </p:blipFill>
        <p:spPr>
          <a:xfrm rot="1728271" flipH="1">
            <a:off x="4724178" y="1688369"/>
            <a:ext cx="251673" cy="1480159"/>
          </a:xfrm>
          <a:prstGeom prst="rect">
            <a:avLst/>
          </a:prstGeom>
        </p:spPr>
      </p:pic>
      <p:pic>
        <p:nvPicPr>
          <p:cNvPr id="14" name="Picture 1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1676" y="1862845"/>
            <a:ext cx="2834886" cy="139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330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0 L -0.13454 -0.1372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36" y="-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0" presetClass="exit" presetSubtype="0" fill="hold" grpId="1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" grpId="0" animBg="1"/>
      <p:bldP spid="35" grpId="0" animBg="1"/>
      <p:bldP spid="36" grpId="0" animBg="1"/>
      <p:bldP spid="37" grpId="0" animBg="1"/>
      <p:bldP spid="4" grpId="0" animBg="1"/>
      <p:bldP spid="4" grpId="1" animBg="1"/>
      <p:bldP spid="4" grpId="2" animBg="1"/>
      <p:bldP spid="4" grpId="6" animBg="1"/>
      <p:bldP spid="4" grpId="7" animBg="1"/>
      <p:bldP spid="4" grpId="8" animBg="1"/>
      <p:bldP spid="4" grpId="9" animBg="1"/>
      <p:bldP spid="4" grpId="10" animBg="1"/>
      <p:bldP spid="4" grpId="1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Missing Words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1740541" y="1283955"/>
            <a:ext cx="5653388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 smtClean="0"/>
              <a:t>Choose the right word to complete the sentence.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2398625" y="1868628"/>
            <a:ext cx="2270595" cy="2314026"/>
          </a:xfrm>
          <a:prstGeom prst="rect">
            <a:avLst/>
          </a:prstGeom>
        </p:spPr>
      </p:pic>
      <p:sp>
        <p:nvSpPr>
          <p:cNvPr id="2" name="answer 1"/>
          <p:cNvSpPr/>
          <p:nvPr/>
        </p:nvSpPr>
        <p:spPr>
          <a:xfrm>
            <a:off x="2156083" y="5472220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grow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5" name="answer 2"/>
          <p:cNvSpPr/>
          <p:nvPr/>
        </p:nvSpPr>
        <p:spPr>
          <a:xfrm>
            <a:off x="3387640" y="5472219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hen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6" name="answer 3"/>
          <p:cNvSpPr/>
          <p:nvPr/>
        </p:nvSpPr>
        <p:spPr>
          <a:xfrm>
            <a:off x="4619197" y="5472218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cut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5535827" y="1894703"/>
            <a:ext cx="2380735" cy="1326292"/>
          </a:xfrm>
          <a:prstGeom prst="wedgeRoundRectCallout">
            <a:avLst>
              <a:gd name="adj1" fmla="val -69276"/>
              <a:gd name="adj2" fmla="val -16382"/>
              <a:gd name="adj3" fmla="val 16667"/>
            </a:avLst>
          </a:prstGeom>
          <a:solidFill>
            <a:schemeClr val="bg1"/>
          </a:solidFill>
          <a:ln w="28575">
            <a:solidFill>
              <a:srgbClr val="D42B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rgbClr val="D42B3C"/>
                </a:solidFill>
              </a:rPr>
              <a:t>Try again!</a:t>
            </a:r>
            <a:endParaRPr lang="en-GB" sz="2800" dirty="0">
              <a:solidFill>
                <a:srgbClr val="D42B3C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3863" y="4593752"/>
            <a:ext cx="7632699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 smtClean="0"/>
              <a:t>The Little Red Hen ground the wheat into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252176" y="4533105"/>
            <a:ext cx="1130815" cy="543697"/>
          </a:xfrm>
          <a:prstGeom prst="rect">
            <a:avLst/>
          </a:prstGeom>
          <a:solidFill>
            <a:schemeClr val="bg1"/>
          </a:solidFill>
          <a:ln>
            <a:solidFill>
              <a:srgbClr val="D42B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?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659" y="2688634"/>
            <a:ext cx="1469168" cy="1701114"/>
          </a:xfrm>
          <a:prstGeom prst="rect">
            <a:avLst/>
          </a:prstGeom>
        </p:spPr>
      </p:pic>
      <p:sp>
        <p:nvSpPr>
          <p:cNvPr id="37" name="answer 4"/>
          <p:cNvSpPr/>
          <p:nvPr/>
        </p:nvSpPr>
        <p:spPr>
          <a:xfrm>
            <a:off x="5850754" y="5472217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flour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16" name="Picture 1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1676" y="1862845"/>
            <a:ext cx="2834886" cy="139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534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 L 0.04323 -0.1372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3" y="-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0" presetClass="exit" presetSubtype="0" fill="hold" grpId="1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" grpId="0" animBg="1"/>
      <p:bldP spid="35" grpId="0" animBg="1"/>
      <p:bldP spid="36" grpId="0" animBg="1"/>
      <p:bldP spid="4" grpId="0" animBg="1"/>
      <p:bldP spid="4" grpId="1" animBg="1"/>
      <p:bldP spid="4" grpId="2" animBg="1"/>
      <p:bldP spid="4" grpId="6" animBg="1"/>
      <p:bldP spid="4" grpId="7" animBg="1"/>
      <p:bldP spid="4" grpId="8" animBg="1"/>
      <p:bldP spid="4" grpId="9" animBg="1"/>
      <p:bldP spid="4" grpId="10" animBg="1"/>
      <p:bldP spid="4" grpId="11" animBg="1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1"/>
          <a:stretch/>
        </p:blipFill>
        <p:spPr>
          <a:xfrm>
            <a:off x="755650" y="1828800"/>
            <a:ext cx="7632700" cy="42988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Missing Words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1740541" y="1283955"/>
            <a:ext cx="5653388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 smtClean="0"/>
              <a:t>Type your own sentence to match the picture.</a:t>
            </a:r>
            <a:endParaRPr lang="en-GB" dirty="0">
              <a:solidFill>
                <a:srgbClr val="FF0000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691891" y="2237054"/>
            <a:ext cx="5294666" cy="2830141"/>
            <a:chOff x="369459" y="1612890"/>
            <a:chExt cx="8018891" cy="4286312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69459" y="1612890"/>
              <a:ext cx="4205864" cy="4286312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8133" y="3522546"/>
              <a:ext cx="3370217" cy="203013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4021" b="63683"/>
            <a:stretch/>
          </p:blipFill>
          <p:spPr>
            <a:xfrm>
              <a:off x="6560040" y="2261926"/>
              <a:ext cx="792588" cy="1494122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4021" b="63683"/>
            <a:stretch/>
          </p:blipFill>
          <p:spPr>
            <a:xfrm>
              <a:off x="5631162" y="2028424"/>
              <a:ext cx="792588" cy="1494122"/>
            </a:xfrm>
            <a:prstGeom prst="rect">
              <a:avLst/>
            </a:prstGeom>
          </p:spPr>
        </p:pic>
      </p:grpSp>
    </p:spTree>
    <p:controls>
      <mc:AlternateContent xmlns:mc="http://schemas.openxmlformats.org/markup-compatibility/2006">
        <mc:Choice xmlns:v="urn:schemas-microsoft-com:vml" Requires="v">
          <p:control spid="1030" name="TextBox1" r:id="rId2" imgW="5657760" imgH="1123920"/>
        </mc:Choice>
        <mc:Fallback>
          <p:control name="TextBox1" r:id="rId2" imgW="5657760" imgH="1123920">
            <p:pic>
              <p:nvPicPr>
                <p:cNvPr id="7" name="TextBox1"/>
                <p:cNvPicPr>
                  <a:picLocks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744662" y="4796246"/>
                  <a:ext cx="5654675" cy="1125537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90320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1" b="24905"/>
          <a:stretch/>
        </p:blipFill>
        <p:spPr>
          <a:xfrm>
            <a:off x="755650" y="2457616"/>
            <a:ext cx="7632700" cy="295464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Missing Words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1491581" y="1283955"/>
            <a:ext cx="6151308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 smtClean="0"/>
              <a:t>Click on the words in the right order to make a sentence.</a:t>
            </a:r>
            <a:endParaRPr lang="en-GB" dirty="0">
              <a:solidFill>
                <a:srgbClr val="FF0000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823697" y="2519866"/>
            <a:ext cx="5294666" cy="2830141"/>
            <a:chOff x="369459" y="1612890"/>
            <a:chExt cx="8018891" cy="4286312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69459" y="1612890"/>
              <a:ext cx="4205864" cy="4286312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8133" y="3522546"/>
              <a:ext cx="3370217" cy="203013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4021" b="63683"/>
            <a:stretch/>
          </p:blipFill>
          <p:spPr>
            <a:xfrm>
              <a:off x="6560040" y="2261926"/>
              <a:ext cx="792588" cy="1494122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4021" b="63683"/>
            <a:stretch/>
          </p:blipFill>
          <p:spPr>
            <a:xfrm>
              <a:off x="5631162" y="2028424"/>
              <a:ext cx="792588" cy="1494122"/>
            </a:xfrm>
            <a:prstGeom prst="rect">
              <a:avLst/>
            </a:prstGeom>
          </p:spPr>
        </p:pic>
      </p:grpSp>
      <p:sp>
        <p:nvSpPr>
          <p:cNvPr id="12" name="oven 1"/>
          <p:cNvSpPr/>
          <p:nvPr/>
        </p:nvSpPr>
        <p:spPr>
          <a:xfrm>
            <a:off x="1723415" y="5519113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oven.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4" name="bread 1"/>
          <p:cNvSpPr/>
          <p:nvPr/>
        </p:nvSpPr>
        <p:spPr>
          <a:xfrm>
            <a:off x="2938496" y="5519113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bread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5" name="the 1"/>
          <p:cNvSpPr/>
          <p:nvPr/>
        </p:nvSpPr>
        <p:spPr>
          <a:xfrm>
            <a:off x="4153578" y="5519113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9" name="she 1"/>
          <p:cNvSpPr/>
          <p:nvPr/>
        </p:nvSpPr>
        <p:spPr>
          <a:xfrm>
            <a:off x="4977362" y="5519113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0" name="baked 1"/>
          <p:cNvSpPr/>
          <p:nvPr/>
        </p:nvSpPr>
        <p:spPr>
          <a:xfrm>
            <a:off x="5801146" y="5519113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baked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3" name="in 1"/>
          <p:cNvSpPr/>
          <p:nvPr/>
        </p:nvSpPr>
        <p:spPr>
          <a:xfrm>
            <a:off x="7016227" y="5519113"/>
            <a:ext cx="718923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in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4" name="SHE ANSWER"/>
          <p:cNvSpPr/>
          <p:nvPr/>
        </p:nvSpPr>
        <p:spPr>
          <a:xfrm>
            <a:off x="1227093" y="1811560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5" name="BAKED ANSWER"/>
          <p:cNvSpPr/>
          <p:nvPr/>
        </p:nvSpPr>
        <p:spPr>
          <a:xfrm>
            <a:off x="2049137" y="1811560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baked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6" name="THE ANSWER"/>
          <p:cNvSpPr/>
          <p:nvPr/>
        </p:nvSpPr>
        <p:spPr>
          <a:xfrm>
            <a:off x="3262478" y="1811560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7" name="BREAD ANSWER"/>
          <p:cNvSpPr/>
          <p:nvPr/>
        </p:nvSpPr>
        <p:spPr>
          <a:xfrm>
            <a:off x="4084522" y="1811560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bread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8" name="IN ANSWER"/>
          <p:cNvSpPr/>
          <p:nvPr/>
        </p:nvSpPr>
        <p:spPr>
          <a:xfrm>
            <a:off x="5297863" y="1811560"/>
            <a:ext cx="718923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in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9" name="THE ANSWER"/>
          <p:cNvSpPr/>
          <p:nvPr/>
        </p:nvSpPr>
        <p:spPr>
          <a:xfrm>
            <a:off x="6099312" y="1811560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0" name="OVEN ANSWER"/>
          <p:cNvSpPr/>
          <p:nvPr/>
        </p:nvSpPr>
        <p:spPr>
          <a:xfrm>
            <a:off x="6921358" y="1811560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oven.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1" name="oven 2"/>
          <p:cNvSpPr/>
          <p:nvPr/>
        </p:nvSpPr>
        <p:spPr>
          <a:xfrm>
            <a:off x="1723415" y="5522856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oven.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2" name="bread 2"/>
          <p:cNvSpPr/>
          <p:nvPr/>
        </p:nvSpPr>
        <p:spPr>
          <a:xfrm>
            <a:off x="2938496" y="5522856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bread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3" name="the 2"/>
          <p:cNvSpPr/>
          <p:nvPr/>
        </p:nvSpPr>
        <p:spPr>
          <a:xfrm>
            <a:off x="4153578" y="5522856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4" name="she 2"/>
          <p:cNvSpPr/>
          <p:nvPr/>
        </p:nvSpPr>
        <p:spPr>
          <a:xfrm>
            <a:off x="4977362" y="5522856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5" name="baked 2"/>
          <p:cNvSpPr/>
          <p:nvPr/>
        </p:nvSpPr>
        <p:spPr>
          <a:xfrm>
            <a:off x="5801146" y="5522856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baked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6" name="in 2"/>
          <p:cNvSpPr/>
          <p:nvPr/>
        </p:nvSpPr>
        <p:spPr>
          <a:xfrm>
            <a:off x="7016227" y="5522856"/>
            <a:ext cx="718923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in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7" name="oven 3"/>
          <p:cNvSpPr/>
          <p:nvPr/>
        </p:nvSpPr>
        <p:spPr>
          <a:xfrm>
            <a:off x="1723415" y="5519113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oven.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8" name="bread 3"/>
          <p:cNvSpPr/>
          <p:nvPr/>
        </p:nvSpPr>
        <p:spPr>
          <a:xfrm>
            <a:off x="2938496" y="5519113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bread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9" name="the 3"/>
          <p:cNvSpPr/>
          <p:nvPr/>
        </p:nvSpPr>
        <p:spPr>
          <a:xfrm>
            <a:off x="4153578" y="5519113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0" name="she 3"/>
          <p:cNvSpPr/>
          <p:nvPr/>
        </p:nvSpPr>
        <p:spPr>
          <a:xfrm>
            <a:off x="4977362" y="5519113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1" name="baked 3"/>
          <p:cNvSpPr/>
          <p:nvPr/>
        </p:nvSpPr>
        <p:spPr>
          <a:xfrm>
            <a:off x="5801146" y="5519113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baked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2" name="in 3"/>
          <p:cNvSpPr/>
          <p:nvPr/>
        </p:nvSpPr>
        <p:spPr>
          <a:xfrm>
            <a:off x="7016227" y="5519113"/>
            <a:ext cx="718923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in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3" name="oven 4"/>
          <p:cNvSpPr/>
          <p:nvPr/>
        </p:nvSpPr>
        <p:spPr>
          <a:xfrm>
            <a:off x="1723415" y="5518361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oven.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4" name="bread 4"/>
          <p:cNvSpPr/>
          <p:nvPr/>
        </p:nvSpPr>
        <p:spPr>
          <a:xfrm>
            <a:off x="2938496" y="5518361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bread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5" name="the 4"/>
          <p:cNvSpPr/>
          <p:nvPr/>
        </p:nvSpPr>
        <p:spPr>
          <a:xfrm>
            <a:off x="4153578" y="5518361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6" name="she 4"/>
          <p:cNvSpPr/>
          <p:nvPr/>
        </p:nvSpPr>
        <p:spPr>
          <a:xfrm>
            <a:off x="4977362" y="5518361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7" name="baked 4"/>
          <p:cNvSpPr/>
          <p:nvPr/>
        </p:nvSpPr>
        <p:spPr>
          <a:xfrm>
            <a:off x="5801146" y="5518361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baked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8" name="in 4"/>
          <p:cNvSpPr/>
          <p:nvPr/>
        </p:nvSpPr>
        <p:spPr>
          <a:xfrm>
            <a:off x="7016227" y="5518361"/>
            <a:ext cx="718923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in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9" name="oven 5"/>
          <p:cNvSpPr/>
          <p:nvPr/>
        </p:nvSpPr>
        <p:spPr>
          <a:xfrm>
            <a:off x="1723415" y="5522856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oven.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50" name="bread 5"/>
          <p:cNvSpPr/>
          <p:nvPr/>
        </p:nvSpPr>
        <p:spPr>
          <a:xfrm>
            <a:off x="2938496" y="5522856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bread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51" name="the 5"/>
          <p:cNvSpPr/>
          <p:nvPr/>
        </p:nvSpPr>
        <p:spPr>
          <a:xfrm>
            <a:off x="4153578" y="5522856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52" name="she 5"/>
          <p:cNvSpPr/>
          <p:nvPr/>
        </p:nvSpPr>
        <p:spPr>
          <a:xfrm>
            <a:off x="4977362" y="5522856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53" name="baked 5"/>
          <p:cNvSpPr/>
          <p:nvPr/>
        </p:nvSpPr>
        <p:spPr>
          <a:xfrm>
            <a:off x="5801146" y="5522856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baked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54" name="in 5"/>
          <p:cNvSpPr/>
          <p:nvPr/>
        </p:nvSpPr>
        <p:spPr>
          <a:xfrm>
            <a:off x="7016227" y="5522856"/>
            <a:ext cx="718923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in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55" name="oven 6"/>
          <p:cNvSpPr/>
          <p:nvPr/>
        </p:nvSpPr>
        <p:spPr>
          <a:xfrm>
            <a:off x="1723415" y="5518601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oven.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56" name="bread 6"/>
          <p:cNvSpPr/>
          <p:nvPr/>
        </p:nvSpPr>
        <p:spPr>
          <a:xfrm>
            <a:off x="2938496" y="5518601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bread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57" name="the 6"/>
          <p:cNvSpPr/>
          <p:nvPr/>
        </p:nvSpPr>
        <p:spPr>
          <a:xfrm>
            <a:off x="4153578" y="5518601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58" name="she 6"/>
          <p:cNvSpPr/>
          <p:nvPr/>
        </p:nvSpPr>
        <p:spPr>
          <a:xfrm>
            <a:off x="4977362" y="5518601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59" name="baked 6"/>
          <p:cNvSpPr/>
          <p:nvPr/>
        </p:nvSpPr>
        <p:spPr>
          <a:xfrm>
            <a:off x="5801146" y="5518601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baked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60" name="in 6"/>
          <p:cNvSpPr/>
          <p:nvPr/>
        </p:nvSpPr>
        <p:spPr>
          <a:xfrm>
            <a:off x="7016227" y="5518601"/>
            <a:ext cx="718923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in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67" name="oven 7"/>
          <p:cNvSpPr/>
          <p:nvPr/>
        </p:nvSpPr>
        <p:spPr>
          <a:xfrm>
            <a:off x="1723415" y="5522856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oven.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68" name="bread 7"/>
          <p:cNvSpPr/>
          <p:nvPr/>
        </p:nvSpPr>
        <p:spPr>
          <a:xfrm>
            <a:off x="2938496" y="5522856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bread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69" name="the 7"/>
          <p:cNvSpPr/>
          <p:nvPr/>
        </p:nvSpPr>
        <p:spPr>
          <a:xfrm>
            <a:off x="4153578" y="5522856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70" name="she 7"/>
          <p:cNvSpPr/>
          <p:nvPr/>
        </p:nvSpPr>
        <p:spPr>
          <a:xfrm>
            <a:off x="4977362" y="5522856"/>
            <a:ext cx="739518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71" name="baked 7"/>
          <p:cNvSpPr/>
          <p:nvPr/>
        </p:nvSpPr>
        <p:spPr>
          <a:xfrm>
            <a:off x="5801146" y="5522856"/>
            <a:ext cx="1130815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baked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72" name="in 7"/>
          <p:cNvSpPr/>
          <p:nvPr/>
        </p:nvSpPr>
        <p:spPr>
          <a:xfrm>
            <a:off x="7016227" y="5522856"/>
            <a:ext cx="718923" cy="5436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in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1447683" y="5531443"/>
            <a:ext cx="6151308" cy="5762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accent4"/>
                </a:solidFill>
              </a:rPr>
              <a:t>Well done!</a:t>
            </a:r>
            <a:endParaRPr lang="en-GB" sz="2800" b="1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51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2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32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32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32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32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32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32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32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32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6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4" fill="hold">
                      <p:stCondLst>
                        <p:cond delay="0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32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32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1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2" fill="hold">
                      <p:stCondLst>
                        <p:cond delay="0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32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32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29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0" fill="hold">
                      <p:stCondLst>
                        <p:cond delay="0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32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32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34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8" fill="hold">
                      <p:stCondLst>
                        <p:cond delay="0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37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8" fill="hold">
                      <p:stCondLst>
                        <p:cond delay="0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32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8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7" fill="hold">
                      <p:stCondLst>
                        <p:cond delay="0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32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95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6" fill="hold">
                      <p:stCondLst>
                        <p:cond delay="0"/>
                      </p:stCondLst>
                      <p:childTnLst>
                        <p:par>
                          <p:cTn id="397" fill="hold">
                            <p:stCondLst>
                              <p:cond delay="0"/>
                            </p:stCondLst>
                            <p:childTnLst>
                              <p:par>
                                <p:cTn id="398" presetID="32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404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5" fill="hold">
                      <p:stCondLst>
                        <p:cond delay="0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32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413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4" fill="hold">
                      <p:stCondLst>
                        <p:cond delay="0"/>
                      </p:stCondLst>
                      <p:childTnLst>
                        <p:par>
                          <p:cTn id="415" fill="hold">
                            <p:stCondLst>
                              <p:cond delay="0"/>
                            </p:stCondLst>
                            <p:childTnLst>
                              <p:par>
                                <p:cTn id="416" presetID="32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42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3" fill="hold">
                      <p:stCondLst>
                        <p:cond delay="0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5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3" fill="hold">
                      <p:stCondLst>
                        <p:cond delay="0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32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461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2" fill="hold">
                      <p:stCondLst>
                        <p:cond delay="0"/>
                      </p:stCondLst>
                      <p:childTnLst>
                        <p:par>
                          <p:cTn id="463" fill="hold">
                            <p:stCondLst>
                              <p:cond delay="0"/>
                            </p:stCondLst>
                            <p:childTnLst>
                              <p:par>
                                <p:cTn id="464" presetID="32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70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1" fill="hold">
                      <p:stCondLst>
                        <p:cond delay="0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32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479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0" fill="hold">
                      <p:stCondLst>
                        <p:cond delay="0"/>
                      </p:stCondLst>
                      <p:childTnLst>
                        <p:par>
                          <p:cTn id="481" fill="hold">
                            <p:stCondLst>
                              <p:cond delay="0"/>
                            </p:stCondLst>
                            <p:childTnLst>
                              <p:par>
                                <p:cTn id="482" presetID="32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488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9" fill="hold">
                      <p:stCondLst>
                        <p:cond delay="0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presetID="32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49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8" fill="hold">
                      <p:stCondLst>
                        <p:cond delay="0"/>
                      </p:stCondLst>
                      <p:childTnLst>
                        <p:par>
                          <p:cTn id="499" fill="hold">
                            <p:stCondLst>
                              <p:cond delay="0"/>
                            </p:stCondLst>
                            <p:childTnLst>
                              <p:par>
                                <p:cTn id="5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3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5" fill="hold">
                            <p:stCondLst>
                              <p:cond delay="500"/>
                            </p:stCondLst>
                            <p:childTnLst>
                              <p:par>
                                <p:cTn id="5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0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1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9" grpId="0" animBg="1"/>
      <p:bldP spid="20" grpId="0" animBg="1"/>
      <p:bldP spid="20" grpId="1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6" grpId="0" animBg="1"/>
      <p:bldP spid="36" grpId="1" animBg="1"/>
      <p:bldP spid="36" grpId="2" animBg="1"/>
      <p:bldP spid="37" grpId="2" animBg="1"/>
      <p:bldP spid="37" grpId="4" animBg="1"/>
      <p:bldP spid="37" grpId="5" animBg="1"/>
      <p:bldP spid="37" grpId="6" animBg="1"/>
      <p:bldP spid="38" grpId="2" animBg="1"/>
      <p:bldP spid="38" grpId="4" animBg="1"/>
      <p:bldP spid="38" grpId="5" animBg="1"/>
      <p:bldP spid="38" grpId="6" animBg="1"/>
      <p:bldP spid="39" grpId="2" animBg="1"/>
      <p:bldP spid="39" grpId="4" animBg="1"/>
      <p:bldP spid="39" grpId="5" animBg="1"/>
      <p:bldP spid="40" grpId="2" animBg="1"/>
      <p:bldP spid="40" grpId="4" animBg="1"/>
      <p:bldP spid="40" grpId="5" animBg="1"/>
      <p:bldP spid="40" grpId="6" animBg="1"/>
      <p:bldP spid="41" grpId="1" animBg="1"/>
      <p:bldP spid="41" grpId="3" animBg="1"/>
      <p:bldP spid="41" grpId="4" animBg="1"/>
      <p:bldP spid="41" grpId="5" animBg="1"/>
      <p:bldP spid="42" grpId="2" animBg="1"/>
      <p:bldP spid="42" grpId="4" animBg="1"/>
      <p:bldP spid="42" grpId="5" animBg="1"/>
      <p:bldP spid="42" grpId="6" animBg="1"/>
      <p:bldP spid="43" grpId="0" animBg="1"/>
      <p:bldP spid="43" grpId="3" animBg="1"/>
      <p:bldP spid="43" grpId="5" animBg="1"/>
      <p:bldP spid="43" grpId="6" animBg="1"/>
      <p:bldP spid="43" grpId="7" animBg="1"/>
      <p:bldP spid="44" grpId="0" animBg="1"/>
      <p:bldP spid="44" grpId="2" animBg="1"/>
      <p:bldP spid="44" grpId="4" animBg="1"/>
      <p:bldP spid="44" grpId="5" animBg="1"/>
      <p:bldP spid="45" grpId="0" animBg="1"/>
      <p:bldP spid="45" grpId="2" animBg="1"/>
      <p:bldP spid="45" grpId="4" animBg="1"/>
      <p:bldP spid="45" grpId="5" animBg="1"/>
      <p:bldP spid="45" grpId="6" animBg="1"/>
      <p:bldP spid="46" grpId="0" animBg="1"/>
      <p:bldP spid="46" grpId="2" animBg="1"/>
      <p:bldP spid="46" grpId="4" animBg="1"/>
      <p:bldP spid="46" grpId="5" animBg="1"/>
      <p:bldP spid="46" grpId="6" animBg="1"/>
      <p:bldP spid="47" grpId="0" animBg="1"/>
      <p:bldP spid="47" grpId="2" animBg="1"/>
      <p:bldP spid="47" grpId="4" animBg="1"/>
      <p:bldP spid="47" grpId="5" animBg="1"/>
      <p:bldP spid="47" grpId="6" animBg="1"/>
      <p:bldP spid="48" grpId="0" animBg="1"/>
      <p:bldP spid="48" grpId="2" animBg="1"/>
      <p:bldP spid="48" grpId="4" animBg="1"/>
      <p:bldP spid="48" grpId="5" animBg="1"/>
      <p:bldP spid="48" grpId="6" animBg="1"/>
      <p:bldP spid="49" grpId="0" animBg="1"/>
      <p:bldP spid="49" grpId="1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7" grpId="0" animBg="1"/>
      <p:bldP spid="67" grpId="1" animBg="1"/>
      <p:bldP spid="67" grpId="3" animBg="1"/>
      <p:bldP spid="67" grpId="4" animBg="1"/>
      <p:bldP spid="67" grpId="5" animBg="1"/>
      <p:bldP spid="68" grpId="0" animBg="1"/>
      <p:bldP spid="68" grpId="1" animBg="1"/>
      <p:bldP spid="68" grpId="2" animBg="1"/>
      <p:bldP spid="68" grpId="3" animBg="1"/>
      <p:bldP spid="68" grpId="4" animBg="1"/>
      <p:bldP spid="68" grpId="5" animBg="1"/>
      <p:bldP spid="69" grpId="0" animBg="1"/>
      <p:bldP spid="69" grpId="1" animBg="1"/>
      <p:bldP spid="69" grpId="2" animBg="1"/>
      <p:bldP spid="69" grpId="3" animBg="1"/>
      <p:bldP spid="69" grpId="4" animBg="1"/>
      <p:bldP spid="69" grpId="5" animBg="1"/>
      <p:bldP spid="70" grpId="0" animBg="1"/>
      <p:bldP spid="70" grpId="1" animBg="1"/>
      <p:bldP spid="70" grpId="2" animBg="1"/>
      <p:bldP spid="70" grpId="3" animBg="1"/>
      <p:bldP spid="70" grpId="4" animBg="1"/>
      <p:bldP spid="70" grpId="5" animBg="1"/>
      <p:bldP spid="71" grpId="0" animBg="1"/>
      <p:bldP spid="71" grpId="1" animBg="1"/>
      <p:bldP spid="71" grpId="2" animBg="1"/>
      <p:bldP spid="71" grpId="3" animBg="1"/>
      <p:bldP spid="71" grpId="4" animBg="1"/>
      <p:bldP spid="71" grpId="5" animBg="1"/>
      <p:bldP spid="72" grpId="0" animBg="1"/>
      <p:bldP spid="72" grpId="1" animBg="1"/>
      <p:bldP spid="72" grpId="2" animBg="1"/>
      <p:bldP spid="72" grpId="3" animBg="1"/>
      <p:bldP spid="72" grpId="4" animBg="1"/>
      <p:bldP spid="72" grpId="5" animBg="1"/>
      <p:bldP spid="73" grpId="0"/>
      <p:bldP spid="7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FC4D24AE-B82D-49D5-AA97-650C39607F57}" vid="{2556A2E1-8D37-4DB8-A0B9-DC45615DA9A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</TotalTime>
  <Words>211</Words>
  <Application>Microsoft Office PowerPoint</Application>
  <PresentationFormat>On-screen Show (4:3)</PresentationFormat>
  <Paragraphs>94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Tuffy</vt:lpstr>
      <vt:lpstr>Tuffy-TTF</vt:lpstr>
      <vt:lpstr>Twinkl SemiBold</vt:lpstr>
      <vt:lpstr>Twinkl</vt:lpstr>
      <vt:lpstr>Arial</vt:lpstr>
      <vt:lpstr>Calibri</vt:lpstr>
      <vt:lpstr>Sassoon Infant Rg</vt:lpstr>
      <vt:lpstr>Office Theme</vt:lpstr>
      <vt:lpstr>Guided Reading</vt:lpstr>
      <vt:lpstr>PowerPoint Presentation</vt:lpstr>
      <vt:lpstr>Missing Words</vt:lpstr>
      <vt:lpstr>Missing Words</vt:lpstr>
      <vt:lpstr>Missing Words</vt:lpstr>
      <vt:lpstr>Missing Words</vt:lpstr>
      <vt:lpstr>Missing Words</vt:lpstr>
      <vt:lpstr>Missing Words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Guided Reading</dc:title>
  <dc:creator>Rachel Leather</dc:creator>
  <cp:lastModifiedBy>N MCWILLIAMS</cp:lastModifiedBy>
  <cp:revision>19</cp:revision>
  <dcterms:created xsi:type="dcterms:W3CDTF">2018-10-10T14:02:23Z</dcterms:created>
  <dcterms:modified xsi:type="dcterms:W3CDTF">2020-06-02T14:35:36Z</dcterms:modified>
</cp:coreProperties>
</file>