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73" r:id="rId4"/>
    <p:sldId id="274" r:id="rId5"/>
    <p:sldId id="275" r:id="rId6"/>
    <p:sldId id="276" r:id="rId7"/>
    <p:sldId id="277" r:id="rId8"/>
    <p:sldId id="278" r:id="rId9"/>
    <p:sldId id="279" r:id="rId10"/>
    <p:sldId id="281" r:id="rId11"/>
    <p:sldId id="282" r:id="rId12"/>
    <p:sldId id="285" r:id="rId13"/>
    <p:sldId id="289" r:id="rId14"/>
    <p:sldId id="290" r:id="rId15"/>
    <p:sldId id="267" r:id="rId16"/>
  </p:sldIdLst>
  <p:sldSz cx="9144000" cy="6858000" type="screen4x3"/>
  <p:notesSz cx="6858000" cy="9144000"/>
  <p:embeddedFontLs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
      <p:font typeface="Twinkl SemiBold" charset="0"/>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7" orient="horz" pos="346" userDrawn="1">
          <p15:clr>
            <a:srgbClr val="A4A3A4"/>
          </p15:clr>
        </p15:guide>
        <p15:guide id="8" pos="5534"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95AA"/>
    <a:srgbClr val="A0E5E8"/>
    <a:srgbClr val="2FB7BD"/>
    <a:srgbClr val="B0DFF9"/>
    <a:srgbClr val="DC2C3D"/>
    <a:srgbClr val="72D7DC"/>
    <a:srgbClr val="5CD0D6"/>
    <a:srgbClr val="ACDDFC"/>
    <a:srgbClr val="4DB1E3"/>
    <a:srgbClr val="0063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2" d="100"/>
          <a:sy n="72" d="100"/>
        </p:scale>
        <p:origin x="1350" y="66"/>
      </p:cViewPr>
      <p:guideLst>
        <p:guide orient="horz" pos="2160"/>
        <p:guide pos="2880"/>
        <p:guide pos="340"/>
        <p:guide orient="horz" pos="3974"/>
        <p:guide orient="horz" pos="346"/>
        <p:guide pos="5534"/>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471B901-819C-4300-A70C-054C20C6B26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755650" y="1473201"/>
            <a:ext cx="4205371" cy="4443590"/>
          </a:xfrm>
          <a:prstGeom prst="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t>Emperor Penguins</a:t>
            </a:r>
          </a:p>
        </p:txBody>
      </p:sp>
      <p:sp>
        <p:nvSpPr>
          <p:cNvPr id="5" name="Rectangle 4"/>
          <p:cNvSpPr/>
          <p:nvPr/>
        </p:nvSpPr>
        <p:spPr>
          <a:xfrm>
            <a:off x="918134" y="1650738"/>
            <a:ext cx="3885277" cy="4185761"/>
          </a:xfrm>
          <a:prstGeom prst="rect">
            <a:avLst/>
          </a:prstGeom>
        </p:spPr>
        <p:txBody>
          <a:bodyPr wrap="square" lIns="0" tIns="0" rIns="0" bIns="0">
            <a:spAutoFit/>
          </a:bodyPr>
          <a:lstStyle/>
          <a:p>
            <a:pPr marL="285750" indent="-285750">
              <a:buFont typeface="Arial" panose="020B0604020202020204" pitchFamily="34" charset="0"/>
              <a:buChar char="•"/>
            </a:pPr>
            <a:r>
              <a:rPr lang="en-GB" sz="1600" dirty="0">
                <a:latin typeface="Twinkl" pitchFamily="2" charset="0"/>
              </a:rPr>
              <a:t>Penguins are birds but they cannot fly.</a:t>
            </a:r>
          </a:p>
          <a:p>
            <a:pPr marL="285750" indent="-285750">
              <a:buFont typeface="Arial" panose="020B0604020202020204" pitchFamily="34" charset="0"/>
              <a:buChar char="•"/>
            </a:pPr>
            <a:endParaRPr lang="en-GB" sz="1600" dirty="0">
              <a:latin typeface="Twinkl" pitchFamily="2" charset="0"/>
            </a:endParaRPr>
          </a:p>
          <a:p>
            <a:pPr marL="285750" indent="-285750">
              <a:buFont typeface="Arial" panose="020B0604020202020204" pitchFamily="34" charset="0"/>
              <a:buChar char="•"/>
            </a:pPr>
            <a:r>
              <a:rPr lang="en-GB" sz="1600" dirty="0">
                <a:latin typeface="Twinkl" pitchFamily="2" charset="0"/>
              </a:rPr>
              <a:t>Emperor penguins are the largest species of penguin.</a:t>
            </a:r>
          </a:p>
          <a:p>
            <a:pPr marL="285750" indent="-285750">
              <a:buFont typeface="Arial" panose="020B0604020202020204" pitchFamily="34" charset="0"/>
              <a:buChar char="•"/>
            </a:pPr>
            <a:endParaRPr lang="en-GB" sz="1600" dirty="0">
              <a:latin typeface="Twinkl" pitchFamily="2" charset="0"/>
            </a:endParaRPr>
          </a:p>
          <a:p>
            <a:pPr marL="285750" indent="-285750">
              <a:buFont typeface="Arial" panose="020B0604020202020204" pitchFamily="34" charset="0"/>
              <a:buChar char="•"/>
            </a:pPr>
            <a:r>
              <a:rPr lang="en-GB" sz="1600" dirty="0">
                <a:latin typeface="Twinkl" pitchFamily="2" charset="0"/>
              </a:rPr>
              <a:t>Although they waddle slowly on land, they are super swimmers and brilliant divers.</a:t>
            </a:r>
          </a:p>
          <a:p>
            <a:endParaRPr lang="en-GB" sz="1600" dirty="0">
              <a:latin typeface="Twinkl" pitchFamily="2" charset="0"/>
            </a:endParaRPr>
          </a:p>
          <a:p>
            <a:pPr marL="285750" indent="-285750">
              <a:buFont typeface="Arial" panose="020B0604020202020204" pitchFamily="34" charset="0"/>
              <a:buChar char="•"/>
            </a:pPr>
            <a:r>
              <a:rPr lang="en-GB" sz="1600" dirty="0">
                <a:latin typeface="Twinkl" pitchFamily="2" charset="0"/>
              </a:rPr>
              <a:t>They have strong flipper-like wings and webbed feet to help them swim quickly.</a:t>
            </a:r>
          </a:p>
          <a:p>
            <a:pPr marL="285750" indent="-285750">
              <a:buFont typeface="Arial" panose="020B0604020202020204" pitchFamily="34" charset="0"/>
              <a:buChar char="•"/>
            </a:pPr>
            <a:endParaRPr lang="en-GB" sz="1600" dirty="0">
              <a:latin typeface="Twinkl" pitchFamily="2" charset="0"/>
            </a:endParaRPr>
          </a:p>
          <a:p>
            <a:pPr marL="285750" indent="-285750">
              <a:buFont typeface="Arial" panose="020B0604020202020204" pitchFamily="34" charset="0"/>
              <a:buChar char="•"/>
            </a:pPr>
            <a:r>
              <a:rPr lang="en-GB" sz="1600" dirty="0">
                <a:latin typeface="Twinkl" pitchFamily="2" charset="0"/>
              </a:rPr>
              <a:t>Emperor penguins live together in </a:t>
            </a:r>
            <a:br>
              <a:rPr lang="en-GB" sz="1600" dirty="0">
                <a:latin typeface="Twinkl" pitchFamily="2" charset="0"/>
              </a:rPr>
            </a:br>
            <a:r>
              <a:rPr lang="en-GB" sz="1600" dirty="0">
                <a:latin typeface="Twinkl" pitchFamily="2" charset="0"/>
              </a:rPr>
              <a:t>a </a:t>
            </a:r>
            <a:r>
              <a:rPr lang="en-GB" sz="1600" b="1" dirty="0">
                <a:latin typeface="Twinkl" pitchFamily="2" charset="0"/>
              </a:rPr>
              <a:t>colony</a:t>
            </a:r>
            <a:r>
              <a:rPr lang="en-GB" sz="1600" dirty="0">
                <a:latin typeface="Twinkl" pitchFamily="2" charset="0"/>
              </a:rPr>
              <a:t>.</a:t>
            </a:r>
          </a:p>
          <a:p>
            <a:pPr marL="285750" indent="-285750">
              <a:buFont typeface="Arial" panose="020B0604020202020204" pitchFamily="34" charset="0"/>
              <a:buChar char="•"/>
            </a:pPr>
            <a:endParaRPr lang="en-GB" sz="1600" dirty="0">
              <a:latin typeface="Twinkl" pitchFamily="2" charset="0"/>
            </a:endParaRPr>
          </a:p>
          <a:p>
            <a:pPr marL="285750" indent="-285750">
              <a:buFont typeface="Arial" panose="020B0604020202020204" pitchFamily="34" charset="0"/>
              <a:buChar char="•"/>
            </a:pPr>
            <a:r>
              <a:rPr lang="en-GB" sz="1600" dirty="0">
                <a:latin typeface="Twinkl" pitchFamily="2" charset="0"/>
              </a:rPr>
              <a:t>They can live about 20 years in the wild or up to 50 years in </a:t>
            </a:r>
            <a:r>
              <a:rPr lang="en-GB" sz="1600" b="1" dirty="0">
                <a:latin typeface="Twinkl" pitchFamily="2" charset="0"/>
              </a:rPr>
              <a:t>captivity</a:t>
            </a:r>
            <a:r>
              <a:rPr lang="en-GB" sz="1600" dirty="0">
                <a:latin typeface="Twinkl" pitchFamily="2" charset="0"/>
              </a:rPr>
              <a:t>.</a:t>
            </a:r>
          </a:p>
        </p:txBody>
      </p:sp>
      <p:grpSp>
        <p:nvGrpSpPr>
          <p:cNvPr id="4" name="Group 3">
            <a:extLst>
              <a:ext uri="{FF2B5EF4-FFF2-40B4-BE49-F238E27FC236}">
                <a16:creationId xmlns:a16="http://schemas.microsoft.com/office/drawing/2014/main" id="{7A5B29D1-5601-417C-AD3A-30247E6A65E0}"/>
              </a:ext>
            </a:extLst>
          </p:cNvPr>
          <p:cNvGrpSpPr/>
          <p:nvPr/>
        </p:nvGrpSpPr>
        <p:grpSpPr>
          <a:xfrm>
            <a:off x="5259473" y="1369982"/>
            <a:ext cx="3128877" cy="4672509"/>
            <a:chOff x="5259473" y="1369982"/>
            <a:chExt cx="3128877" cy="4672509"/>
          </a:xfrm>
        </p:grpSpPr>
        <p:sp>
          <p:nvSpPr>
            <p:cNvPr id="7" name="Rounded Rectangle 6"/>
            <p:cNvSpPr>
              <a:spLocks noChangeAspect="1"/>
            </p:cNvSpPr>
            <p:nvPr/>
          </p:nvSpPr>
          <p:spPr>
            <a:xfrm>
              <a:off x="5503178" y="1369982"/>
              <a:ext cx="2718033" cy="2718820"/>
            </a:xfrm>
            <a:prstGeom prst="ellipse">
              <a:avLst/>
            </a:prstGeom>
            <a:solidFill>
              <a:srgbClr val="2FB7BD"/>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r>
                <a:rPr lang="en-GB" dirty="0">
                  <a:latin typeface="Twinkl" pitchFamily="2" charset="0"/>
                </a:rPr>
                <a:t>An adult emperor penguin can grow to 115cm tall –about the same as a six-year-old </a:t>
              </a:r>
              <a:br>
                <a:rPr lang="en-GB" dirty="0">
                  <a:latin typeface="Twinkl" pitchFamily="2" charset="0"/>
                </a:rPr>
              </a:br>
              <a:r>
                <a:rPr lang="en-GB" dirty="0">
                  <a:latin typeface="Twinkl" pitchFamily="2" charset="0"/>
                </a:rPr>
                <a:t>boy or girl!</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17379" y="3040701"/>
              <a:ext cx="1670971" cy="3001790"/>
            </a:xfrm>
            <a:prstGeom prst="rect">
              <a:avLst/>
            </a:prstGeom>
          </p:spPr>
        </p:pic>
        <p:pic>
          <p:nvPicPr>
            <p:cNvPr id="3" name="Picture 2">
              <a:extLst>
                <a:ext uri="{FF2B5EF4-FFF2-40B4-BE49-F238E27FC236}">
                  <a16:creationId xmlns:a16="http://schemas.microsoft.com/office/drawing/2014/main" id="{DDD5A367-7AF3-4711-88C3-5496C0633F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59473" y="3082144"/>
              <a:ext cx="1191019" cy="2960347"/>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Effect transition="in" filter="fade">
                                      <p:cBhvr>
                                        <p:cTn id="11" dur="500"/>
                                        <p:tgtEl>
                                          <p:spTgt spid="5">
                                            <p:txEl>
                                              <p:pRg st="2" end="2"/>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animEffect transition="in" filter="fade">
                                      <p:cBhvr>
                                        <p:cTn id="15" dur="500"/>
                                        <p:tgtEl>
                                          <p:spTgt spid="5">
                                            <p:txEl>
                                              <p:pRg st="4" end="4"/>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animEffect transition="in" filter="fade">
                                      <p:cBhvr>
                                        <p:cTn id="19" dur="500"/>
                                        <p:tgtEl>
                                          <p:spTgt spid="5">
                                            <p:txEl>
                                              <p:pRg st="6" end="6"/>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animEffect transition="in" filter="fade">
                                      <p:cBhvr>
                                        <p:cTn id="23" dur="500"/>
                                        <p:tgtEl>
                                          <p:spTgt spid="5">
                                            <p:txEl>
                                              <p:pRg st="7" end="7"/>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
                                            <p:txEl>
                                              <p:pRg st="8" end="8"/>
                                            </p:txEl>
                                          </p:spTgt>
                                        </p:tgtEl>
                                        <p:attrNameLst>
                                          <p:attrName>style.visibility</p:attrName>
                                        </p:attrNameLst>
                                      </p:cBhvr>
                                      <p:to>
                                        <p:strVal val="visible"/>
                                      </p:to>
                                    </p:set>
                                    <p:animEffect transition="in" filter="fade">
                                      <p:cBhvr>
                                        <p:cTn id="27" dur="500"/>
                                        <p:tgtEl>
                                          <p:spTgt spid="5">
                                            <p:txEl>
                                              <p:pRg st="8" end="8"/>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
                                            <p:txEl>
                                              <p:pRg st="9" end="9"/>
                                            </p:txEl>
                                          </p:spTgt>
                                        </p:tgtEl>
                                        <p:attrNameLst>
                                          <p:attrName>style.visibility</p:attrName>
                                        </p:attrNameLst>
                                      </p:cBhvr>
                                      <p:to>
                                        <p:strVal val="visible"/>
                                      </p:to>
                                    </p:set>
                                    <p:animEffect transition="in" filter="fade">
                                      <p:cBhvr>
                                        <p:cTn id="31" dur="500"/>
                                        <p:tgtEl>
                                          <p:spTgt spid="5">
                                            <p:txEl>
                                              <p:pRg st="9" end="9"/>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5">
                                            <p:txEl>
                                              <p:pRg st="10" end="10"/>
                                            </p:txEl>
                                          </p:spTgt>
                                        </p:tgtEl>
                                        <p:attrNameLst>
                                          <p:attrName>style.visibility</p:attrName>
                                        </p:attrNameLst>
                                      </p:cBhvr>
                                      <p:to>
                                        <p:strVal val="visible"/>
                                      </p:to>
                                    </p:set>
                                    <p:animEffect transition="in" filter="fade">
                                      <p:cBhvr>
                                        <p:cTn id="35" dur="500"/>
                                        <p:tgtEl>
                                          <p:spTgt spid="5">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9">
            <a:extLst>
              <a:ext uri="{FF2B5EF4-FFF2-40B4-BE49-F238E27FC236}">
                <a16:creationId xmlns:a16="http://schemas.microsoft.com/office/drawing/2014/main" id="{77BE1696-123E-4973-A11C-8DF26F832D58}"/>
              </a:ext>
            </a:extLst>
          </p:cNvPr>
          <p:cNvSpPr/>
          <p:nvPr/>
        </p:nvSpPr>
        <p:spPr>
          <a:xfrm>
            <a:off x="457198" y="1738743"/>
            <a:ext cx="6748945" cy="2287618"/>
          </a:xfrm>
          <a:prstGeom prst="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t>Habitat</a:t>
            </a:r>
          </a:p>
        </p:txBody>
      </p:sp>
      <p:sp>
        <p:nvSpPr>
          <p:cNvPr id="2" name="Rectangle 1">
            <a:extLst>
              <a:ext uri="{FF2B5EF4-FFF2-40B4-BE49-F238E27FC236}">
                <a16:creationId xmlns:a16="http://schemas.microsoft.com/office/drawing/2014/main" id="{D15702C4-1A69-471B-8A83-658A8969F99E}"/>
              </a:ext>
            </a:extLst>
          </p:cNvPr>
          <p:cNvSpPr/>
          <p:nvPr/>
        </p:nvSpPr>
        <p:spPr>
          <a:xfrm>
            <a:off x="755650" y="1866889"/>
            <a:ext cx="4787157" cy="2031325"/>
          </a:xfrm>
          <a:prstGeom prst="rect">
            <a:avLst/>
          </a:prstGeom>
        </p:spPr>
        <p:txBody>
          <a:bodyPr wrap="square">
            <a:spAutoFit/>
          </a:bodyPr>
          <a:lstStyle/>
          <a:p>
            <a:r>
              <a:rPr lang="en-GB" dirty="0">
                <a:solidFill>
                  <a:schemeClr val="bg1"/>
                </a:solidFill>
                <a:latin typeface="Twinkl" pitchFamily="2" charset="0"/>
              </a:rPr>
              <a:t>All penguins live in the southern </a:t>
            </a:r>
            <a:r>
              <a:rPr lang="en-GB" b="1" dirty="0">
                <a:solidFill>
                  <a:schemeClr val="bg1"/>
                </a:solidFill>
                <a:latin typeface="Twinkl" pitchFamily="2" charset="0"/>
              </a:rPr>
              <a:t>hemisphere</a:t>
            </a:r>
            <a:r>
              <a:rPr lang="en-GB" dirty="0">
                <a:solidFill>
                  <a:schemeClr val="bg1"/>
                </a:solidFill>
                <a:latin typeface="Twinkl" pitchFamily="2" charset="0"/>
              </a:rPr>
              <a:t>, which is the bottom half of the world.</a:t>
            </a:r>
          </a:p>
          <a:p>
            <a:endParaRPr lang="en-GB" dirty="0">
              <a:solidFill>
                <a:schemeClr val="bg1"/>
              </a:solidFill>
              <a:latin typeface="Twinkl" pitchFamily="2" charset="0"/>
            </a:endParaRPr>
          </a:p>
          <a:p>
            <a:r>
              <a:rPr lang="en-GB" dirty="0">
                <a:solidFill>
                  <a:schemeClr val="bg1"/>
                </a:solidFill>
                <a:latin typeface="Twinkl" pitchFamily="2" charset="0"/>
              </a:rPr>
              <a:t>The emperor penguin is found in the Antarctic, the coldest continent on Earth, </a:t>
            </a:r>
            <a:br>
              <a:rPr lang="en-GB" dirty="0">
                <a:solidFill>
                  <a:schemeClr val="bg1"/>
                </a:solidFill>
                <a:latin typeface="Twinkl" pitchFamily="2" charset="0"/>
              </a:rPr>
            </a:br>
            <a:r>
              <a:rPr lang="en-GB" dirty="0">
                <a:solidFill>
                  <a:schemeClr val="bg1"/>
                </a:solidFill>
                <a:latin typeface="Twinkl" pitchFamily="2" charset="0"/>
              </a:rPr>
              <a:t>but they are perfectly adapted to the harsh temperatures.</a:t>
            </a:r>
          </a:p>
        </p:txBody>
      </p:sp>
      <p:pic>
        <p:nvPicPr>
          <p:cNvPr id="23" name="Picture 22">
            <a:extLst>
              <a:ext uri="{FF2B5EF4-FFF2-40B4-BE49-F238E27FC236}">
                <a16:creationId xmlns:a16="http://schemas.microsoft.com/office/drawing/2014/main" id="{EE20503E-B9DE-494E-9A0D-F396A290180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1770" y="1473201"/>
            <a:ext cx="2836580" cy="2818701"/>
          </a:xfrm>
          <a:prstGeom prst="rect">
            <a:avLst/>
          </a:prstGeom>
        </p:spPr>
      </p:pic>
      <p:pic>
        <p:nvPicPr>
          <p:cNvPr id="26" name="Picture 25">
            <a:extLst>
              <a:ext uri="{FF2B5EF4-FFF2-40B4-BE49-F238E27FC236}">
                <a16:creationId xmlns:a16="http://schemas.microsoft.com/office/drawing/2014/main" id="{38C60EE5-C1C1-4CBB-9C1D-5F55A96326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17157" y="3465513"/>
            <a:ext cx="3187817" cy="2759058"/>
          </a:xfrm>
          <a:prstGeom prst="rect">
            <a:avLst/>
          </a:prstGeom>
        </p:spPr>
      </p:pic>
    </p:spTree>
    <p:extLst>
      <p:ext uri="{BB962C8B-B14F-4D97-AF65-F5344CB8AC3E}">
        <p14:creationId xmlns:p14="http://schemas.microsoft.com/office/powerpoint/2010/main" val="2231031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06280" y="792477"/>
            <a:ext cx="7707558" cy="1384995"/>
          </a:xfrm>
          <a:prstGeom prst="rect">
            <a:avLst/>
          </a:prstGeom>
        </p:spPr>
        <p:txBody>
          <a:bodyPr wrap="square" lIns="0" tIns="0" rIns="0" bIns="0">
            <a:spAutoFit/>
          </a:bodyPr>
          <a:lstStyle/>
          <a:p>
            <a:r>
              <a:rPr lang="en-GB" sz="2400" dirty="0">
                <a:latin typeface="Twinkl" pitchFamily="2" charset="0"/>
              </a:rPr>
              <a:t>Emperor penguins’ bodies and behaviour help them to survive. In extreme cold, the </a:t>
            </a:r>
            <a:r>
              <a:rPr lang="en-GB" sz="2400" b="1" dirty="0">
                <a:latin typeface="Twinkl" pitchFamily="2" charset="0"/>
              </a:rPr>
              <a:t>colony</a:t>
            </a:r>
            <a:r>
              <a:rPr lang="en-GB" sz="2400" dirty="0">
                <a:latin typeface="Twinkl" pitchFamily="2" charset="0"/>
              </a:rPr>
              <a:t> of penguins work together as a team, sharing their body heat. </a:t>
            </a:r>
          </a:p>
          <a:p>
            <a:endParaRPr lang="en-GB" dirty="0">
              <a:latin typeface="Twinkl" pitchFamily="2" charset="0"/>
            </a:endParaRPr>
          </a:p>
        </p:txBody>
      </p:sp>
      <p:sp>
        <p:nvSpPr>
          <p:cNvPr id="17" name="Rectangle 16"/>
          <p:cNvSpPr/>
          <p:nvPr/>
        </p:nvSpPr>
        <p:spPr>
          <a:xfrm>
            <a:off x="4572000" y="3099677"/>
            <a:ext cx="3740849" cy="3046988"/>
          </a:xfrm>
          <a:prstGeom prst="rect">
            <a:avLst/>
          </a:prstGeom>
        </p:spPr>
        <p:txBody>
          <a:bodyPr wrap="square" lIns="0" tIns="0" rIns="0" bIns="0">
            <a:spAutoFit/>
          </a:bodyPr>
          <a:lstStyle/>
          <a:p>
            <a:r>
              <a:rPr lang="en-GB" sz="2000" dirty="0">
                <a:latin typeface="Twinkl" pitchFamily="2" charset="0"/>
              </a:rPr>
              <a:t>The penguins constantly shuffle, </a:t>
            </a:r>
          </a:p>
          <a:p>
            <a:r>
              <a:rPr lang="en-GB" sz="2000" dirty="0">
                <a:latin typeface="Twinkl" pitchFamily="2" charset="0"/>
              </a:rPr>
              <a:t>from the freezing cold outside of the </a:t>
            </a:r>
            <a:r>
              <a:rPr lang="en-GB" sz="2000" b="1" dirty="0">
                <a:latin typeface="Twinkl" pitchFamily="2" charset="0"/>
              </a:rPr>
              <a:t>huddle</a:t>
            </a:r>
            <a:r>
              <a:rPr lang="en-GB" sz="2000" dirty="0">
                <a:latin typeface="Twinkl" pitchFamily="2" charset="0"/>
              </a:rPr>
              <a:t> to the insulated inside, and then back again. </a:t>
            </a:r>
          </a:p>
          <a:p>
            <a:endParaRPr lang="en-AU" sz="2000" dirty="0">
              <a:latin typeface="Twinkl" pitchFamily="2" charset="0"/>
            </a:endParaRPr>
          </a:p>
          <a:p>
            <a:r>
              <a:rPr lang="en-GB" sz="2000" dirty="0">
                <a:latin typeface="Twinkl" pitchFamily="2" charset="0"/>
              </a:rPr>
              <a:t>Their bodies have a thick layer of feathers and fat. They even have special fat in their feet to prevent them freezing on the ice! </a:t>
            </a:r>
          </a:p>
          <a:p>
            <a:endParaRPr lang="en-GB" dirty="0">
              <a:latin typeface="Twinkl" pitchFamily="2" charset="0"/>
            </a:endParaRPr>
          </a:p>
        </p:txBody>
      </p:sp>
      <p:pic>
        <p:nvPicPr>
          <p:cNvPr id="7" name="Picture 6">
            <a:extLst>
              <a:ext uri="{FF2B5EF4-FFF2-40B4-BE49-F238E27FC236}">
                <a16:creationId xmlns:a16="http://schemas.microsoft.com/office/drawing/2014/main" id="{A408BA2E-D076-44B5-A82E-DF4373A335F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1966"/>
          <a:stretch/>
        </p:blipFill>
        <p:spPr>
          <a:xfrm>
            <a:off x="706279" y="3099677"/>
            <a:ext cx="3663134" cy="2418615"/>
          </a:xfrm>
          <a:prstGeom prst="rect">
            <a:avLst/>
          </a:prstGeom>
        </p:spPr>
      </p:pic>
    </p:spTree>
    <p:extLst>
      <p:ext uri="{BB962C8B-B14F-4D97-AF65-F5344CB8AC3E}">
        <p14:creationId xmlns:p14="http://schemas.microsoft.com/office/powerpoint/2010/main" val="265715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Diet</a:t>
            </a:r>
          </a:p>
        </p:txBody>
      </p:sp>
      <p:sp>
        <p:nvSpPr>
          <p:cNvPr id="5" name="Rectangle 4"/>
          <p:cNvSpPr/>
          <p:nvPr/>
        </p:nvSpPr>
        <p:spPr>
          <a:xfrm>
            <a:off x="1144671" y="2130681"/>
            <a:ext cx="7126233" cy="1231106"/>
          </a:xfrm>
          <a:prstGeom prst="rect">
            <a:avLst/>
          </a:prstGeom>
        </p:spPr>
        <p:txBody>
          <a:bodyPr wrap="square" lIns="0" tIns="0" rIns="0" bIns="0">
            <a:spAutoFit/>
          </a:bodyPr>
          <a:lstStyle/>
          <a:p>
            <a:r>
              <a:rPr lang="en-GB" sz="2000" dirty="0">
                <a:latin typeface="Twinkl" pitchFamily="2" charset="0"/>
              </a:rPr>
              <a:t>Emperor penguins swim and dive like experts!</a:t>
            </a:r>
            <a:br>
              <a:rPr lang="en-GB" sz="2000" dirty="0">
                <a:latin typeface="Twinkl" pitchFamily="2" charset="0"/>
              </a:rPr>
            </a:br>
            <a:endParaRPr lang="en-GB" sz="2000" dirty="0">
              <a:latin typeface="Twinkl" pitchFamily="2" charset="0"/>
            </a:endParaRPr>
          </a:p>
          <a:p>
            <a:r>
              <a:rPr lang="en-GB" sz="2000" dirty="0">
                <a:latin typeface="Twinkl" pitchFamily="2" charset="0"/>
              </a:rPr>
              <a:t>They hunt their </a:t>
            </a:r>
            <a:r>
              <a:rPr lang="en-GB" sz="2000" b="1" dirty="0">
                <a:latin typeface="Twinkl" pitchFamily="2" charset="0"/>
              </a:rPr>
              <a:t>prey</a:t>
            </a:r>
            <a:r>
              <a:rPr lang="en-GB" sz="2000" dirty="0">
                <a:latin typeface="Twinkl" pitchFamily="2" charset="0"/>
              </a:rPr>
              <a:t> (krill, fish and squid) </a:t>
            </a:r>
            <a:br>
              <a:rPr lang="en-GB" sz="2000" dirty="0">
                <a:latin typeface="Twinkl" pitchFamily="2" charset="0"/>
              </a:rPr>
            </a:br>
            <a:r>
              <a:rPr lang="en-GB" sz="2000" dirty="0">
                <a:latin typeface="Twinkl" pitchFamily="2" charset="0"/>
              </a:rPr>
              <a:t>from the sea around the </a:t>
            </a:r>
            <a:r>
              <a:rPr lang="en-GB" sz="2000" b="1" dirty="0">
                <a:latin typeface="Twinkl" pitchFamily="2" charset="0"/>
              </a:rPr>
              <a:t>ice</a:t>
            </a:r>
            <a:r>
              <a:rPr lang="en-GB" sz="2000" dirty="0">
                <a:latin typeface="Twinkl" pitchFamily="2" charset="0"/>
              </a:rPr>
              <a:t> </a:t>
            </a:r>
            <a:r>
              <a:rPr lang="en-GB" sz="2000" b="1" dirty="0">
                <a:latin typeface="Twinkl" pitchFamily="2" charset="0"/>
              </a:rPr>
              <a:t>pack</a:t>
            </a:r>
            <a:r>
              <a:rPr lang="en-GB" sz="2000" dirty="0">
                <a:latin typeface="Twinkl" pitchFamily="2" charset="0"/>
              </a:rPr>
              <a:t>.</a:t>
            </a:r>
          </a:p>
        </p:txBody>
      </p:sp>
      <p:pic>
        <p:nvPicPr>
          <p:cNvPr id="6" name="Picture 5">
            <a:extLst>
              <a:ext uri="{FF2B5EF4-FFF2-40B4-BE49-F238E27FC236}">
                <a16:creationId xmlns:a16="http://schemas.microsoft.com/office/drawing/2014/main" id="{9A41771F-3B7E-4572-8795-696CD26352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5490" y="1538755"/>
            <a:ext cx="1614697" cy="720271"/>
          </a:xfrm>
          <a:prstGeom prst="rect">
            <a:avLst/>
          </a:prstGeom>
        </p:spPr>
      </p:pic>
      <p:pic>
        <p:nvPicPr>
          <p:cNvPr id="19" name="Picture 18">
            <a:extLst>
              <a:ext uri="{FF2B5EF4-FFF2-40B4-BE49-F238E27FC236}">
                <a16:creationId xmlns:a16="http://schemas.microsoft.com/office/drawing/2014/main" id="{F07A7141-AF86-4A06-BD96-F4ACCC4B44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6084" y="2676256"/>
            <a:ext cx="1324820" cy="551724"/>
          </a:xfrm>
          <a:prstGeom prst="rect">
            <a:avLst/>
          </a:prstGeom>
        </p:spPr>
      </p:pic>
      <p:grpSp>
        <p:nvGrpSpPr>
          <p:cNvPr id="29" name="Group 28">
            <a:extLst>
              <a:ext uri="{FF2B5EF4-FFF2-40B4-BE49-F238E27FC236}">
                <a16:creationId xmlns:a16="http://schemas.microsoft.com/office/drawing/2014/main" id="{B9BBD1C0-B777-46B5-ADD3-ED65256207FA}"/>
              </a:ext>
            </a:extLst>
          </p:cNvPr>
          <p:cNvGrpSpPr/>
          <p:nvPr/>
        </p:nvGrpSpPr>
        <p:grpSpPr>
          <a:xfrm>
            <a:off x="1144671" y="3715249"/>
            <a:ext cx="6779906" cy="1824580"/>
            <a:chOff x="1144671" y="3715249"/>
            <a:chExt cx="6779906" cy="1824580"/>
          </a:xfrm>
        </p:grpSpPr>
        <p:grpSp>
          <p:nvGrpSpPr>
            <p:cNvPr id="15" name="Group 14"/>
            <p:cNvGrpSpPr/>
            <p:nvPr/>
          </p:nvGrpSpPr>
          <p:grpSpPr>
            <a:xfrm>
              <a:off x="1771508" y="4022214"/>
              <a:ext cx="6153069" cy="1253277"/>
              <a:chOff x="1808884" y="4408304"/>
              <a:chExt cx="6153069" cy="1253277"/>
            </a:xfrm>
            <a:solidFill>
              <a:srgbClr val="2FB7BD"/>
            </a:solidFill>
          </p:grpSpPr>
          <p:sp>
            <p:nvSpPr>
              <p:cNvPr id="7" name="Rounded Rectangle 6"/>
              <p:cNvSpPr/>
              <p:nvPr/>
            </p:nvSpPr>
            <p:spPr>
              <a:xfrm>
                <a:off x="1808884" y="4408304"/>
                <a:ext cx="6105568" cy="1253277"/>
              </a:xfrm>
              <a:prstGeom prst="rect">
                <a:avLst/>
              </a:prstGeom>
              <a:grp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Twinkl" pitchFamily="2" charset="0"/>
                </a:endParaRPr>
              </a:p>
            </p:txBody>
          </p:sp>
          <p:sp>
            <p:nvSpPr>
              <p:cNvPr id="3" name="Rectangle 2"/>
              <p:cNvSpPr/>
              <p:nvPr/>
            </p:nvSpPr>
            <p:spPr>
              <a:xfrm>
                <a:off x="3108739" y="4488844"/>
                <a:ext cx="4853214" cy="1077218"/>
              </a:xfrm>
              <a:prstGeom prst="rect">
                <a:avLst/>
              </a:prstGeom>
              <a:noFill/>
              <a:ln>
                <a:noFill/>
              </a:ln>
            </p:spPr>
            <p:txBody>
              <a:bodyPr wrap="square">
                <a:spAutoFit/>
              </a:bodyPr>
              <a:lstStyle/>
              <a:p>
                <a:r>
                  <a:rPr lang="en-GB" sz="1600" dirty="0">
                    <a:solidFill>
                      <a:schemeClr val="bg1"/>
                    </a:solidFill>
                    <a:latin typeface="Twinkl" pitchFamily="2" charset="0"/>
                  </a:rPr>
                  <a:t>Emperor penguins are the world’s deepest diving birds. One was recorded diving 565m – that’s over half a kilometre down into the sea! Furthermore, they can hold their breath for up to 22 minutes!</a:t>
                </a:r>
              </a:p>
            </p:txBody>
          </p:sp>
        </p:grpSp>
        <p:sp>
          <p:nvSpPr>
            <p:cNvPr id="2" name="Oval 1"/>
            <p:cNvSpPr/>
            <p:nvPr/>
          </p:nvSpPr>
          <p:spPr>
            <a:xfrm>
              <a:off x="1144671" y="3715249"/>
              <a:ext cx="1781468" cy="1781468"/>
            </a:xfrm>
            <a:prstGeom prst="ellipse">
              <a:avLst/>
            </a:prstGeom>
            <a:solidFill>
              <a:schemeClr val="bg1"/>
            </a:solidFill>
            <a:ln w="28575">
              <a:solidFill>
                <a:srgbClr val="2FB7B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Twinkl SemiBold" pitchFamily="2" charset="0"/>
                </a:rPr>
                <a:t>Did You Know…</a:t>
              </a:r>
            </a:p>
          </p:txBody>
        </p:sp>
        <p:pic>
          <p:nvPicPr>
            <p:cNvPr id="25" name="Picture 24">
              <a:extLst>
                <a:ext uri="{FF2B5EF4-FFF2-40B4-BE49-F238E27FC236}">
                  <a16:creationId xmlns:a16="http://schemas.microsoft.com/office/drawing/2014/main" id="{0681CBB9-784E-48BB-9CB2-9BA4D819D0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6052" y="4670400"/>
              <a:ext cx="507884" cy="869429"/>
            </a:xfrm>
            <a:prstGeom prst="rect">
              <a:avLst/>
            </a:prstGeom>
          </p:spPr>
        </p:pic>
      </p:grpSp>
      <p:sp>
        <p:nvSpPr>
          <p:cNvPr id="26" name="Oval 25">
            <a:extLst>
              <a:ext uri="{FF2B5EF4-FFF2-40B4-BE49-F238E27FC236}">
                <a16:creationId xmlns:a16="http://schemas.microsoft.com/office/drawing/2014/main" id="{6B8299F0-DD9B-4D9C-B6B1-D3C86960843F}"/>
              </a:ext>
            </a:extLst>
          </p:cNvPr>
          <p:cNvSpPr/>
          <p:nvPr/>
        </p:nvSpPr>
        <p:spPr>
          <a:xfrm>
            <a:off x="7733059" y="2121913"/>
            <a:ext cx="88463" cy="88463"/>
          </a:xfrm>
          <a:prstGeom prst="ellipse">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363C0F72-4E8A-4E99-B0D1-CBA89AE1CA0D}"/>
              </a:ext>
            </a:extLst>
          </p:cNvPr>
          <p:cNvSpPr/>
          <p:nvPr/>
        </p:nvSpPr>
        <p:spPr>
          <a:xfrm>
            <a:off x="7591390" y="1229256"/>
            <a:ext cx="279409" cy="279409"/>
          </a:xfrm>
          <a:prstGeom prst="ellipse">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E74774D1-0FCA-4C40-B643-CA80A723B188}"/>
              </a:ext>
            </a:extLst>
          </p:cNvPr>
          <p:cNvSpPr/>
          <p:nvPr/>
        </p:nvSpPr>
        <p:spPr>
          <a:xfrm>
            <a:off x="7477922" y="1700340"/>
            <a:ext cx="226935" cy="226935"/>
          </a:xfrm>
          <a:prstGeom prst="ellipse">
            <a:avLst/>
          </a:prstGeom>
          <a:solidFill>
            <a:srgbClr val="B0DF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3810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right)">
                                      <p:cBhvr>
                                        <p:cTn id="12" dur="12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3704577F-BA5B-43D4-A3BF-30144C0F1F35}"/>
              </a:ext>
            </a:extLst>
          </p:cNvPr>
          <p:cNvSpPr/>
          <p:nvPr/>
        </p:nvSpPr>
        <p:spPr>
          <a:xfrm>
            <a:off x="3148599" y="2126493"/>
            <a:ext cx="2751589" cy="2751589"/>
          </a:xfrm>
          <a:prstGeom prst="ellipse">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59E9F987-5364-4FA4-B844-D82241DB6D2A}"/>
              </a:ext>
            </a:extLst>
          </p:cNvPr>
          <p:cNvSpPr txBox="1"/>
          <p:nvPr/>
        </p:nvSpPr>
        <p:spPr>
          <a:xfrm>
            <a:off x="2587044" y="757182"/>
            <a:ext cx="5306748" cy="1077218"/>
          </a:xfrm>
          <a:prstGeom prst="rect">
            <a:avLst/>
          </a:prstGeom>
          <a:noFill/>
        </p:spPr>
        <p:txBody>
          <a:bodyPr wrap="square" rtlCol="0">
            <a:spAutoFit/>
          </a:bodyPr>
          <a:lstStyle/>
          <a:p>
            <a:r>
              <a:rPr lang="en-AU" sz="1600" b="1" dirty="0"/>
              <a:t>Egg Laying</a:t>
            </a:r>
          </a:p>
          <a:p>
            <a:r>
              <a:rPr lang="en-AU" sz="1600" dirty="0"/>
              <a:t>The mummy penguin lays one egg in May.  She passes the egg to the daddy penguin and returns to the ocean to hunt for food.</a:t>
            </a:r>
            <a:endParaRPr lang="en-GB" sz="1600" dirty="0"/>
          </a:p>
        </p:txBody>
      </p:sp>
      <p:sp>
        <p:nvSpPr>
          <p:cNvPr id="20" name="TextBox 19">
            <a:extLst>
              <a:ext uri="{FF2B5EF4-FFF2-40B4-BE49-F238E27FC236}">
                <a16:creationId xmlns:a16="http://schemas.microsoft.com/office/drawing/2014/main" id="{820EF4B4-6F9A-4F30-9350-74D76619345D}"/>
              </a:ext>
            </a:extLst>
          </p:cNvPr>
          <p:cNvSpPr txBox="1"/>
          <p:nvPr/>
        </p:nvSpPr>
        <p:spPr>
          <a:xfrm>
            <a:off x="5900188" y="2362138"/>
            <a:ext cx="2584486" cy="2308324"/>
          </a:xfrm>
          <a:prstGeom prst="rect">
            <a:avLst/>
          </a:prstGeom>
          <a:noFill/>
        </p:spPr>
        <p:txBody>
          <a:bodyPr wrap="square" rtlCol="0">
            <a:spAutoFit/>
          </a:bodyPr>
          <a:lstStyle/>
          <a:p>
            <a:r>
              <a:rPr lang="en-AU" sz="1600" b="1" dirty="0"/>
              <a:t>Hatching</a:t>
            </a:r>
            <a:br>
              <a:rPr lang="en-AU" sz="1600" dirty="0"/>
            </a:br>
            <a:r>
              <a:rPr lang="en-GB" sz="1600" dirty="0"/>
              <a:t>The male keeps the egg warm through the winter in his large pouch on top of his feet.</a:t>
            </a:r>
            <a:r>
              <a:rPr lang="en-AU" sz="1600" dirty="0"/>
              <a:t> The egg hatches. In July, the female returns from hunting to feed the </a:t>
            </a:r>
            <a:br>
              <a:rPr lang="en-AU" sz="1600" dirty="0"/>
            </a:br>
            <a:r>
              <a:rPr lang="en-AU" sz="1600" dirty="0"/>
              <a:t>chick. </a:t>
            </a:r>
            <a:endParaRPr lang="en-GB" sz="1600" dirty="0"/>
          </a:p>
        </p:txBody>
      </p:sp>
      <p:sp>
        <p:nvSpPr>
          <p:cNvPr id="23" name="TextBox 22">
            <a:extLst>
              <a:ext uri="{FF2B5EF4-FFF2-40B4-BE49-F238E27FC236}">
                <a16:creationId xmlns:a16="http://schemas.microsoft.com/office/drawing/2014/main" id="{2312F3DA-43FF-43DE-943F-7E7CE450BA02}"/>
              </a:ext>
            </a:extLst>
          </p:cNvPr>
          <p:cNvSpPr txBox="1"/>
          <p:nvPr/>
        </p:nvSpPr>
        <p:spPr>
          <a:xfrm>
            <a:off x="2066088" y="5020756"/>
            <a:ext cx="5650872" cy="830997"/>
          </a:xfrm>
          <a:prstGeom prst="rect">
            <a:avLst/>
          </a:prstGeom>
          <a:noFill/>
        </p:spPr>
        <p:txBody>
          <a:bodyPr wrap="square" rtlCol="0">
            <a:spAutoFit/>
          </a:bodyPr>
          <a:lstStyle/>
          <a:p>
            <a:r>
              <a:rPr lang="en-AU" sz="1600" b="1" dirty="0"/>
              <a:t>Moulting</a:t>
            </a:r>
            <a:br>
              <a:rPr lang="en-AU" sz="1600" dirty="0"/>
            </a:br>
            <a:r>
              <a:rPr lang="en-AU" sz="1600" dirty="0"/>
              <a:t>The chicks lose their soft, fluffy, down feathers and grow sleek, waterproof ones. This is called moulting. </a:t>
            </a:r>
            <a:endParaRPr lang="en-GB" sz="1600" dirty="0"/>
          </a:p>
        </p:txBody>
      </p:sp>
      <p:sp>
        <p:nvSpPr>
          <p:cNvPr id="30" name="TextBox 29">
            <a:extLst>
              <a:ext uri="{FF2B5EF4-FFF2-40B4-BE49-F238E27FC236}">
                <a16:creationId xmlns:a16="http://schemas.microsoft.com/office/drawing/2014/main" id="{65006280-CA87-47F2-8600-FEB44208A731}"/>
              </a:ext>
            </a:extLst>
          </p:cNvPr>
          <p:cNvSpPr txBox="1"/>
          <p:nvPr/>
        </p:nvSpPr>
        <p:spPr>
          <a:xfrm>
            <a:off x="659327" y="3055801"/>
            <a:ext cx="3183804" cy="1323439"/>
          </a:xfrm>
          <a:prstGeom prst="rect">
            <a:avLst/>
          </a:prstGeom>
          <a:noFill/>
        </p:spPr>
        <p:txBody>
          <a:bodyPr wrap="square" rtlCol="0">
            <a:spAutoFit/>
          </a:bodyPr>
          <a:lstStyle/>
          <a:p>
            <a:r>
              <a:rPr lang="en-AU" sz="1600" b="1" dirty="0"/>
              <a:t>Fledging</a:t>
            </a:r>
            <a:br>
              <a:rPr lang="en-AU" sz="1600" dirty="0"/>
            </a:br>
            <a:r>
              <a:rPr lang="en-AU" sz="1600" dirty="0"/>
              <a:t>By December, the sea ice has melted and the chicks leave the colony (fledge) and waddle along the ice to the sea. </a:t>
            </a:r>
            <a:endParaRPr lang="en-GB" sz="1600" dirty="0"/>
          </a:p>
        </p:txBody>
      </p:sp>
      <p:pic>
        <p:nvPicPr>
          <p:cNvPr id="12" name="Picture 11">
            <a:extLst>
              <a:ext uri="{FF2B5EF4-FFF2-40B4-BE49-F238E27FC236}">
                <a16:creationId xmlns:a16="http://schemas.microsoft.com/office/drawing/2014/main" id="{3DB7FA7E-CBDA-441D-8E16-1D296B208D3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88188" y="778301"/>
            <a:ext cx="955801" cy="1009688"/>
          </a:xfrm>
          <a:prstGeom prst="rect">
            <a:avLst/>
          </a:prstGeom>
        </p:spPr>
      </p:pic>
      <p:pic>
        <p:nvPicPr>
          <p:cNvPr id="39" name="Picture 38">
            <a:extLst>
              <a:ext uri="{FF2B5EF4-FFF2-40B4-BE49-F238E27FC236}">
                <a16:creationId xmlns:a16="http://schemas.microsoft.com/office/drawing/2014/main" id="{722461B0-29AF-4466-ACFB-0FFB9C4E7F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3792" y="3673924"/>
            <a:ext cx="571543" cy="843260"/>
          </a:xfrm>
          <a:prstGeom prst="rect">
            <a:avLst/>
          </a:prstGeom>
        </p:spPr>
      </p:pic>
      <p:pic>
        <p:nvPicPr>
          <p:cNvPr id="41" name="Picture 40">
            <a:extLst>
              <a:ext uri="{FF2B5EF4-FFF2-40B4-BE49-F238E27FC236}">
                <a16:creationId xmlns:a16="http://schemas.microsoft.com/office/drawing/2014/main" id="{C6DE0E19-2023-43F2-BAB2-D6A1EFA6921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8869" y="4921844"/>
            <a:ext cx="846231" cy="1321266"/>
          </a:xfrm>
          <a:prstGeom prst="rect">
            <a:avLst/>
          </a:prstGeom>
        </p:spPr>
      </p:pic>
      <p:pic>
        <p:nvPicPr>
          <p:cNvPr id="43" name="Picture 42">
            <a:extLst>
              <a:ext uri="{FF2B5EF4-FFF2-40B4-BE49-F238E27FC236}">
                <a16:creationId xmlns:a16="http://schemas.microsoft.com/office/drawing/2014/main" id="{3E7B3CE6-740E-4C4E-86DF-B4F6713037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6526" y="2219463"/>
            <a:ext cx="1428189" cy="2565648"/>
          </a:xfrm>
          <a:prstGeom prst="rect">
            <a:avLst/>
          </a:prstGeom>
        </p:spPr>
      </p:pic>
    </p:spTree>
    <p:extLst>
      <p:ext uri="{BB962C8B-B14F-4D97-AF65-F5344CB8AC3E}">
        <p14:creationId xmlns:p14="http://schemas.microsoft.com/office/powerpoint/2010/main" val="4216698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9CC67-6F12-4BEF-B6DC-2315AA46B58A}"/>
              </a:ext>
            </a:extLst>
          </p:cNvPr>
          <p:cNvSpPr>
            <a:spLocks noGrp="1"/>
          </p:cNvSpPr>
          <p:nvPr>
            <p:ph type="title"/>
          </p:nvPr>
        </p:nvSpPr>
        <p:spPr/>
        <p:txBody>
          <a:bodyPr/>
          <a:lstStyle/>
          <a:p>
            <a:r>
              <a:rPr lang="en-AU" dirty="0"/>
              <a:t>Teamwork</a:t>
            </a:r>
            <a:endParaRPr lang="en-GB" dirty="0"/>
          </a:p>
        </p:txBody>
      </p:sp>
      <p:sp>
        <p:nvSpPr>
          <p:cNvPr id="3" name="Rectangle 2">
            <a:extLst>
              <a:ext uri="{FF2B5EF4-FFF2-40B4-BE49-F238E27FC236}">
                <a16:creationId xmlns:a16="http://schemas.microsoft.com/office/drawing/2014/main" id="{66889C94-778A-4219-84F4-DAFE0B2B4EFB}"/>
              </a:ext>
            </a:extLst>
          </p:cNvPr>
          <p:cNvSpPr/>
          <p:nvPr/>
        </p:nvSpPr>
        <p:spPr>
          <a:xfrm>
            <a:off x="755650" y="1473201"/>
            <a:ext cx="7632700" cy="2862322"/>
          </a:xfrm>
          <a:prstGeom prst="rect">
            <a:avLst/>
          </a:prstGeom>
        </p:spPr>
        <p:txBody>
          <a:bodyPr wrap="square">
            <a:spAutoFit/>
          </a:bodyPr>
          <a:lstStyle/>
          <a:p>
            <a:r>
              <a:rPr lang="en-GB" dirty="0">
                <a:latin typeface="Twinkl" pitchFamily="2" charset="0"/>
              </a:rPr>
              <a:t>The male and female Emperor penguins work together to make sure their chick survives.</a:t>
            </a:r>
          </a:p>
          <a:p>
            <a:endParaRPr lang="en-GB" dirty="0">
              <a:latin typeface="Twinkl" pitchFamily="2" charset="0"/>
            </a:endParaRPr>
          </a:p>
          <a:p>
            <a:r>
              <a:rPr lang="en-GB" dirty="0">
                <a:latin typeface="Twinkl" pitchFamily="2" charset="0"/>
              </a:rPr>
              <a:t>After the female penguin lays a single egg, the male looks after it. He keeps it safe and warm for about 65 days in a place between his tummy and feet called a </a:t>
            </a:r>
            <a:r>
              <a:rPr lang="en-GB" b="1" dirty="0">
                <a:latin typeface="Twinkl" pitchFamily="2" charset="0"/>
              </a:rPr>
              <a:t>brood pouch</a:t>
            </a:r>
            <a:r>
              <a:rPr lang="en-GB" dirty="0">
                <a:latin typeface="Twinkl" pitchFamily="2" charset="0"/>
              </a:rPr>
              <a:t>. All the males </a:t>
            </a:r>
            <a:r>
              <a:rPr lang="en-GB" b="1" dirty="0">
                <a:latin typeface="Twinkl" pitchFamily="2" charset="0"/>
              </a:rPr>
              <a:t>huddle </a:t>
            </a:r>
            <a:r>
              <a:rPr lang="en-GB" dirty="0">
                <a:latin typeface="Twinkl" pitchFamily="2" charset="0"/>
              </a:rPr>
              <a:t>tightly together with their eggs, eating nothing in all this time.</a:t>
            </a:r>
          </a:p>
          <a:p>
            <a:endParaRPr lang="en-GB" dirty="0">
              <a:latin typeface="Twinkl" pitchFamily="2" charset="0"/>
            </a:endParaRPr>
          </a:p>
          <a:p>
            <a:r>
              <a:rPr lang="en-GB" dirty="0">
                <a:latin typeface="Twinkl" pitchFamily="2" charset="0"/>
              </a:rPr>
              <a:t>When the female penguin returns to the </a:t>
            </a:r>
            <a:r>
              <a:rPr lang="en-GB" b="1" dirty="0">
                <a:latin typeface="Twinkl" pitchFamily="2" charset="0"/>
              </a:rPr>
              <a:t>colony</a:t>
            </a:r>
            <a:r>
              <a:rPr lang="en-GB" dirty="0">
                <a:latin typeface="Twinkl" pitchFamily="2" charset="0"/>
              </a:rPr>
              <a:t> from hunting for food </a:t>
            </a:r>
            <a:r>
              <a:rPr lang="en-GB" b="1" dirty="0">
                <a:latin typeface="Twinkl" pitchFamily="2" charset="0"/>
              </a:rPr>
              <a:t> </a:t>
            </a:r>
            <a:r>
              <a:rPr lang="en-GB" dirty="0">
                <a:latin typeface="Twinkl" pitchFamily="2" charset="0"/>
              </a:rPr>
              <a:t>the hungry male penguin takes his turn to feed.</a:t>
            </a:r>
          </a:p>
        </p:txBody>
      </p:sp>
      <p:sp>
        <p:nvSpPr>
          <p:cNvPr id="4" name="Rectangle 3">
            <a:extLst>
              <a:ext uri="{FF2B5EF4-FFF2-40B4-BE49-F238E27FC236}">
                <a16:creationId xmlns:a16="http://schemas.microsoft.com/office/drawing/2014/main" id="{5B79B13F-76AE-4FAD-A4DF-DB2CEB61604B}"/>
              </a:ext>
            </a:extLst>
          </p:cNvPr>
          <p:cNvSpPr/>
          <p:nvPr/>
        </p:nvSpPr>
        <p:spPr>
          <a:xfrm>
            <a:off x="539751" y="4824112"/>
            <a:ext cx="8137522" cy="923330"/>
          </a:xfrm>
          <a:prstGeom prst="rect">
            <a:avLst/>
          </a:prstGeom>
          <a:solidFill>
            <a:srgbClr val="A0E5E8"/>
          </a:solidFill>
        </p:spPr>
        <p:txBody>
          <a:bodyPr wrap="square" lIns="288000" rIns="144000">
            <a:spAutoFit/>
          </a:bodyPr>
          <a:lstStyle/>
          <a:p>
            <a:r>
              <a:rPr lang="en-GB" dirty="0">
                <a:latin typeface="Twinkl" pitchFamily="2" charset="0"/>
              </a:rPr>
              <a:t>A Long Way Back!</a:t>
            </a:r>
          </a:p>
          <a:p>
            <a:r>
              <a:rPr lang="en-GB" dirty="0">
                <a:latin typeface="Twinkl" pitchFamily="2" charset="0"/>
              </a:rPr>
              <a:t>The colony can sometimes be up to 100km inland from the sea! What a tiring walk!</a:t>
            </a:r>
          </a:p>
        </p:txBody>
      </p:sp>
    </p:spTree>
    <p:extLst>
      <p:ext uri="{BB962C8B-B14F-4D97-AF65-F5344CB8AC3E}">
        <p14:creationId xmlns:p14="http://schemas.microsoft.com/office/powerpoint/2010/main" val="1539067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9CC67-6F12-4BEF-B6DC-2315AA46B58A}"/>
              </a:ext>
            </a:extLst>
          </p:cNvPr>
          <p:cNvSpPr>
            <a:spLocks noGrp="1"/>
          </p:cNvSpPr>
          <p:nvPr>
            <p:ph type="title"/>
          </p:nvPr>
        </p:nvSpPr>
        <p:spPr/>
        <p:txBody>
          <a:bodyPr/>
          <a:lstStyle/>
          <a:p>
            <a:r>
              <a:rPr lang="en-AU" dirty="0"/>
              <a:t>Chicks</a:t>
            </a:r>
            <a:endParaRPr lang="en-GB" dirty="0"/>
          </a:p>
        </p:txBody>
      </p:sp>
      <p:sp>
        <p:nvSpPr>
          <p:cNvPr id="3" name="Rectangle 2">
            <a:extLst>
              <a:ext uri="{FF2B5EF4-FFF2-40B4-BE49-F238E27FC236}">
                <a16:creationId xmlns:a16="http://schemas.microsoft.com/office/drawing/2014/main" id="{66889C94-778A-4219-84F4-DAFE0B2B4EFB}"/>
              </a:ext>
            </a:extLst>
          </p:cNvPr>
          <p:cNvSpPr/>
          <p:nvPr/>
        </p:nvSpPr>
        <p:spPr>
          <a:xfrm>
            <a:off x="750885" y="1473201"/>
            <a:ext cx="7632700" cy="3108543"/>
          </a:xfrm>
          <a:prstGeom prst="rect">
            <a:avLst/>
          </a:prstGeom>
        </p:spPr>
        <p:txBody>
          <a:bodyPr wrap="square">
            <a:spAutoFit/>
          </a:bodyPr>
          <a:lstStyle/>
          <a:p>
            <a:r>
              <a:rPr lang="en-GB" sz="2800" dirty="0">
                <a:latin typeface="Twinkl" pitchFamily="2" charset="0"/>
              </a:rPr>
              <a:t>Both parents take it in turns to feed and protect their young chick. The chick eats </a:t>
            </a:r>
            <a:r>
              <a:rPr lang="en-GB" sz="2800" b="1" dirty="0">
                <a:latin typeface="Twinkl" pitchFamily="2" charset="0"/>
              </a:rPr>
              <a:t>regurgitated </a:t>
            </a:r>
            <a:r>
              <a:rPr lang="en-GB" sz="2800" dirty="0">
                <a:latin typeface="Twinkl" pitchFamily="2" charset="0"/>
              </a:rPr>
              <a:t>food – from its parents’ tummies! When their warm, down feathers have grown, the chicks all stay together in a group called a crèche while their parents take shifts to find food.</a:t>
            </a:r>
          </a:p>
        </p:txBody>
      </p:sp>
      <p:pic>
        <p:nvPicPr>
          <p:cNvPr id="9" name="Picture 8">
            <a:extLst>
              <a:ext uri="{FF2B5EF4-FFF2-40B4-BE49-F238E27FC236}">
                <a16:creationId xmlns:a16="http://schemas.microsoft.com/office/drawing/2014/main" id="{DB0795D5-CD29-444B-BF0E-1324DCECC69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6017" y="4462514"/>
            <a:ext cx="1250209" cy="1844570"/>
          </a:xfrm>
          <a:prstGeom prst="rect">
            <a:avLst/>
          </a:prstGeom>
        </p:spPr>
      </p:pic>
    </p:spTree>
    <p:extLst>
      <p:ext uri="{BB962C8B-B14F-4D97-AF65-F5344CB8AC3E}">
        <p14:creationId xmlns:p14="http://schemas.microsoft.com/office/powerpoint/2010/main" val="1505960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69170-49C6-4265-BB62-42F8AE079A3E}"/>
              </a:ext>
            </a:extLst>
          </p:cNvPr>
          <p:cNvSpPr>
            <a:spLocks noGrp="1"/>
          </p:cNvSpPr>
          <p:nvPr>
            <p:ph type="title"/>
          </p:nvPr>
        </p:nvSpPr>
        <p:spPr/>
        <p:txBody>
          <a:bodyPr/>
          <a:lstStyle/>
          <a:p>
            <a:r>
              <a:rPr lang="en-AU" dirty="0"/>
              <a:t>Population and Climate Change</a:t>
            </a:r>
            <a:endParaRPr lang="en-GB" dirty="0"/>
          </a:p>
        </p:txBody>
      </p:sp>
      <p:sp>
        <p:nvSpPr>
          <p:cNvPr id="3" name="Rectangle 2">
            <a:extLst>
              <a:ext uri="{FF2B5EF4-FFF2-40B4-BE49-F238E27FC236}">
                <a16:creationId xmlns:a16="http://schemas.microsoft.com/office/drawing/2014/main" id="{327CCC13-D240-4CBA-9DC4-F53390D971AC}"/>
              </a:ext>
            </a:extLst>
          </p:cNvPr>
          <p:cNvSpPr/>
          <p:nvPr/>
        </p:nvSpPr>
        <p:spPr>
          <a:xfrm>
            <a:off x="817926" y="1320253"/>
            <a:ext cx="7570423" cy="2031325"/>
          </a:xfrm>
          <a:prstGeom prst="rect">
            <a:avLst/>
          </a:prstGeom>
        </p:spPr>
        <p:txBody>
          <a:bodyPr wrap="square">
            <a:spAutoFit/>
          </a:bodyPr>
          <a:lstStyle/>
          <a:p>
            <a:r>
              <a:rPr lang="en-GB" dirty="0">
                <a:latin typeface="Twinkl" pitchFamily="2" charset="0"/>
              </a:rPr>
              <a:t>It is estimated that there are around 60 000 emperor penguins living in about 40 colonies.</a:t>
            </a:r>
          </a:p>
          <a:p>
            <a:endParaRPr lang="en-AU" dirty="0">
              <a:latin typeface="Twinkl" pitchFamily="2" charset="0"/>
            </a:endParaRPr>
          </a:p>
          <a:p>
            <a:r>
              <a:rPr lang="en-GB" dirty="0">
                <a:latin typeface="Twinkl" pitchFamily="2" charset="0"/>
              </a:rPr>
              <a:t>Emperor penguins rely on the permanent ice pack in order to breed. As sea temperatures rise with climate change, large areas of ice break up and melt. This reduces the size of their habitat, affects their </a:t>
            </a:r>
            <a:r>
              <a:rPr lang="en-GB" b="1" dirty="0">
                <a:latin typeface="Twinkl" pitchFamily="2" charset="0"/>
              </a:rPr>
              <a:t>prey</a:t>
            </a:r>
            <a:r>
              <a:rPr lang="en-GB" dirty="0">
                <a:latin typeface="Twinkl" pitchFamily="2" charset="0"/>
              </a:rPr>
              <a:t> and threatens their population.</a:t>
            </a:r>
          </a:p>
        </p:txBody>
      </p:sp>
      <p:pic>
        <p:nvPicPr>
          <p:cNvPr id="6" name="Picture 5">
            <a:extLst>
              <a:ext uri="{FF2B5EF4-FFF2-40B4-BE49-F238E27FC236}">
                <a16:creationId xmlns:a16="http://schemas.microsoft.com/office/drawing/2014/main" id="{7421DBC2-1029-41B1-8E99-FFD86B75D96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334"/>
          <a:stretch/>
        </p:blipFill>
        <p:spPr>
          <a:xfrm>
            <a:off x="457198" y="3865314"/>
            <a:ext cx="8220075" cy="2542154"/>
          </a:xfrm>
          <a:prstGeom prst="roundRect">
            <a:avLst/>
          </a:prstGeom>
        </p:spPr>
      </p:pic>
    </p:spTree>
    <p:extLst>
      <p:ext uri="{BB962C8B-B14F-4D97-AF65-F5344CB8AC3E}">
        <p14:creationId xmlns:p14="http://schemas.microsoft.com/office/powerpoint/2010/main" val="24353282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69170-49C6-4265-BB62-42F8AE079A3E}"/>
              </a:ext>
            </a:extLst>
          </p:cNvPr>
          <p:cNvSpPr>
            <a:spLocks noGrp="1"/>
          </p:cNvSpPr>
          <p:nvPr>
            <p:ph type="title"/>
          </p:nvPr>
        </p:nvSpPr>
        <p:spPr/>
        <p:txBody>
          <a:bodyPr/>
          <a:lstStyle/>
          <a:p>
            <a:r>
              <a:rPr lang="en-GB" dirty="0"/>
              <a:t>Quiz</a:t>
            </a:r>
          </a:p>
        </p:txBody>
      </p:sp>
      <p:sp>
        <p:nvSpPr>
          <p:cNvPr id="4" name="Rectangle: Rounded Corners 3">
            <a:extLst>
              <a:ext uri="{FF2B5EF4-FFF2-40B4-BE49-F238E27FC236}">
                <a16:creationId xmlns:a16="http://schemas.microsoft.com/office/drawing/2014/main" id="{2C708771-4625-415E-80E5-472F68E3411C}"/>
              </a:ext>
            </a:extLst>
          </p:cNvPr>
          <p:cNvSpPr/>
          <p:nvPr/>
        </p:nvSpPr>
        <p:spPr>
          <a:xfrm>
            <a:off x="1879600" y="1377935"/>
            <a:ext cx="5156200" cy="685800"/>
          </a:xfrm>
          <a:prstGeom prst="round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Where do emperor penguins live? </a:t>
            </a:r>
          </a:p>
        </p:txBody>
      </p:sp>
      <p:sp>
        <p:nvSpPr>
          <p:cNvPr id="7" name="A">
            <a:extLst>
              <a:ext uri="{FF2B5EF4-FFF2-40B4-BE49-F238E27FC236}">
                <a16:creationId xmlns:a16="http://schemas.microsoft.com/office/drawing/2014/main" id="{EC36A42E-7DE2-41AC-96E1-1E006A6352DC}"/>
              </a:ext>
            </a:extLst>
          </p:cNvPr>
          <p:cNvSpPr/>
          <p:nvPr/>
        </p:nvSpPr>
        <p:spPr>
          <a:xfrm>
            <a:off x="755650" y="230028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 the Arctic </a:t>
            </a:r>
          </a:p>
        </p:txBody>
      </p:sp>
      <p:sp>
        <p:nvSpPr>
          <p:cNvPr id="8" name="B">
            <a:extLst>
              <a:ext uri="{FF2B5EF4-FFF2-40B4-BE49-F238E27FC236}">
                <a16:creationId xmlns:a16="http://schemas.microsoft.com/office/drawing/2014/main" id="{23096DE9-5719-4941-B706-AF08F56CF630}"/>
              </a:ext>
            </a:extLst>
          </p:cNvPr>
          <p:cNvSpPr/>
          <p:nvPr/>
        </p:nvSpPr>
        <p:spPr>
          <a:xfrm>
            <a:off x="755650" y="364331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 Africa </a:t>
            </a:r>
          </a:p>
        </p:txBody>
      </p:sp>
      <p:sp>
        <p:nvSpPr>
          <p:cNvPr id="9" name="C">
            <a:extLst>
              <a:ext uri="{FF2B5EF4-FFF2-40B4-BE49-F238E27FC236}">
                <a16:creationId xmlns:a16="http://schemas.microsoft.com/office/drawing/2014/main" id="{AEE30047-211D-48DA-A91E-2D0F601C0062}"/>
              </a:ext>
            </a:extLst>
          </p:cNvPr>
          <p:cNvSpPr/>
          <p:nvPr/>
        </p:nvSpPr>
        <p:spPr>
          <a:xfrm>
            <a:off x="755650" y="498634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 Antarctica </a:t>
            </a:r>
          </a:p>
        </p:txBody>
      </p:sp>
      <p:sp>
        <p:nvSpPr>
          <p:cNvPr id="5" name="Rectangle 4">
            <a:extLst>
              <a:ext uri="{FF2B5EF4-FFF2-40B4-BE49-F238E27FC236}">
                <a16:creationId xmlns:a16="http://schemas.microsoft.com/office/drawing/2014/main" id="{B786A822-DC94-48AC-BFAE-2357F8D5DF01}"/>
              </a:ext>
            </a:extLst>
          </p:cNvPr>
          <p:cNvSpPr/>
          <p:nvPr/>
        </p:nvSpPr>
        <p:spPr>
          <a:xfrm>
            <a:off x="916380" y="3643313"/>
            <a:ext cx="707245" cy="1107996"/>
          </a:xfrm>
          <a:prstGeom prst="rect">
            <a:avLst/>
          </a:prstGeom>
        </p:spPr>
        <p:txBody>
          <a:bodyPr wrap="none">
            <a:spAutoFit/>
          </a:bodyPr>
          <a:lstStyle/>
          <a:p>
            <a:pPr algn="ctr"/>
            <a:r>
              <a:rPr lang="en-GB" sz="6600" b="1" dirty="0">
                <a:solidFill>
                  <a:srgbClr val="2FB7BD"/>
                </a:solidFill>
              </a:rPr>
              <a:t>B</a:t>
            </a:r>
            <a:endParaRPr lang="en-GB" sz="7200" b="1" dirty="0">
              <a:solidFill>
                <a:srgbClr val="2FB7BD"/>
              </a:solidFill>
              <a:latin typeface="Twinkl" pitchFamily="2" charset="0"/>
            </a:endParaRPr>
          </a:p>
        </p:txBody>
      </p:sp>
      <p:sp>
        <p:nvSpPr>
          <p:cNvPr id="12" name="Rectangle 11">
            <a:extLst>
              <a:ext uri="{FF2B5EF4-FFF2-40B4-BE49-F238E27FC236}">
                <a16:creationId xmlns:a16="http://schemas.microsoft.com/office/drawing/2014/main" id="{D5878012-947F-4881-9F9B-11A2DF20ABF8}"/>
              </a:ext>
            </a:extLst>
          </p:cNvPr>
          <p:cNvSpPr/>
          <p:nvPr/>
        </p:nvSpPr>
        <p:spPr>
          <a:xfrm>
            <a:off x="901152" y="2298769"/>
            <a:ext cx="737702" cy="1107996"/>
          </a:xfrm>
          <a:prstGeom prst="rect">
            <a:avLst/>
          </a:prstGeom>
        </p:spPr>
        <p:txBody>
          <a:bodyPr wrap="none">
            <a:spAutoFit/>
          </a:bodyPr>
          <a:lstStyle/>
          <a:p>
            <a:pPr algn="ctr"/>
            <a:r>
              <a:rPr lang="en-GB" sz="6600" b="1" dirty="0">
                <a:solidFill>
                  <a:srgbClr val="2FB7BD"/>
                </a:solidFill>
              </a:rPr>
              <a:t>A</a:t>
            </a:r>
            <a:endParaRPr lang="en-GB" sz="7200" b="1" dirty="0">
              <a:solidFill>
                <a:srgbClr val="2FB7BD"/>
              </a:solidFill>
              <a:latin typeface="Twinkl" pitchFamily="2" charset="0"/>
            </a:endParaRPr>
          </a:p>
        </p:txBody>
      </p:sp>
      <p:sp>
        <p:nvSpPr>
          <p:cNvPr id="13" name="Rectangle 12">
            <a:extLst>
              <a:ext uri="{FF2B5EF4-FFF2-40B4-BE49-F238E27FC236}">
                <a16:creationId xmlns:a16="http://schemas.microsoft.com/office/drawing/2014/main" id="{DFB3BA35-713C-453C-AAB9-61EB43D14486}"/>
              </a:ext>
            </a:extLst>
          </p:cNvPr>
          <p:cNvSpPr/>
          <p:nvPr/>
        </p:nvSpPr>
        <p:spPr>
          <a:xfrm>
            <a:off x="915579" y="4984829"/>
            <a:ext cx="708848" cy="1107996"/>
          </a:xfrm>
          <a:prstGeom prst="rect">
            <a:avLst/>
          </a:prstGeom>
        </p:spPr>
        <p:txBody>
          <a:bodyPr wrap="none">
            <a:spAutoFit/>
          </a:bodyPr>
          <a:lstStyle/>
          <a:p>
            <a:pPr algn="ctr"/>
            <a:r>
              <a:rPr lang="en-GB" sz="6600" b="1" dirty="0">
                <a:solidFill>
                  <a:srgbClr val="2FB7BD"/>
                </a:solidFill>
              </a:rPr>
              <a:t>C</a:t>
            </a:r>
            <a:endParaRPr lang="en-GB" sz="7200" b="1" dirty="0">
              <a:solidFill>
                <a:srgbClr val="2FB7BD"/>
              </a:solidFill>
              <a:latin typeface="Twinkl" pitchFamily="2" charset="0"/>
            </a:endParaRPr>
          </a:p>
        </p:txBody>
      </p:sp>
      <p:grpSp>
        <p:nvGrpSpPr>
          <p:cNvPr id="18" name="Group 17">
            <a:extLst>
              <a:ext uri="{FF2B5EF4-FFF2-40B4-BE49-F238E27FC236}">
                <a16:creationId xmlns:a16="http://schemas.microsoft.com/office/drawing/2014/main" id="{EB7E13DA-9D0A-4AB7-9636-69ECC52DBAC9}"/>
              </a:ext>
            </a:extLst>
          </p:cNvPr>
          <p:cNvGrpSpPr/>
          <p:nvPr/>
        </p:nvGrpSpPr>
        <p:grpSpPr>
          <a:xfrm>
            <a:off x="3029812" y="3569510"/>
            <a:ext cx="5647461" cy="1416076"/>
            <a:chOff x="3029812" y="3569510"/>
            <a:chExt cx="5647461" cy="1416076"/>
          </a:xfrm>
        </p:grpSpPr>
        <p:sp>
          <p:nvSpPr>
            <p:cNvPr id="17" name="Rectangle: Rounded Corners 16">
              <a:extLst>
                <a:ext uri="{FF2B5EF4-FFF2-40B4-BE49-F238E27FC236}">
                  <a16:creationId xmlns:a16="http://schemas.microsoft.com/office/drawing/2014/main" id="{6DC8D20E-FD65-4A77-B352-6A4AD4A9E7AF}"/>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15" name="Picture 14">
              <a:extLst>
                <a:ext uri="{FF2B5EF4-FFF2-40B4-BE49-F238E27FC236}">
                  <a16:creationId xmlns:a16="http://schemas.microsoft.com/office/drawing/2014/main" id="{B1939BA4-A8BC-467F-99DB-69DF235D8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19" name="Group 18">
            <a:extLst>
              <a:ext uri="{FF2B5EF4-FFF2-40B4-BE49-F238E27FC236}">
                <a16:creationId xmlns:a16="http://schemas.microsoft.com/office/drawing/2014/main" id="{8619B7A9-55BC-434D-BD94-F8953021E0C9}"/>
              </a:ext>
            </a:extLst>
          </p:cNvPr>
          <p:cNvGrpSpPr/>
          <p:nvPr/>
        </p:nvGrpSpPr>
        <p:grpSpPr>
          <a:xfrm>
            <a:off x="3029812" y="2144729"/>
            <a:ext cx="5647461" cy="1416076"/>
            <a:chOff x="3029812" y="3569510"/>
            <a:chExt cx="5647461" cy="1416076"/>
          </a:xfrm>
        </p:grpSpPr>
        <p:sp>
          <p:nvSpPr>
            <p:cNvPr id="20" name="Rectangle: Rounded Corners 19">
              <a:extLst>
                <a:ext uri="{FF2B5EF4-FFF2-40B4-BE49-F238E27FC236}">
                  <a16:creationId xmlns:a16="http://schemas.microsoft.com/office/drawing/2014/main" id="{76658DE3-FD2D-4085-8B59-46E92C6CA0D8}"/>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21" name="Picture 20">
              <a:extLst>
                <a:ext uri="{FF2B5EF4-FFF2-40B4-BE49-F238E27FC236}">
                  <a16:creationId xmlns:a16="http://schemas.microsoft.com/office/drawing/2014/main" id="{A91DE29C-0450-458C-914D-189C642A77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31" name="Group 30">
            <a:extLst>
              <a:ext uri="{FF2B5EF4-FFF2-40B4-BE49-F238E27FC236}">
                <a16:creationId xmlns:a16="http://schemas.microsoft.com/office/drawing/2014/main" id="{EEEACE45-C0F2-4A09-8310-0F03FAEF9442}"/>
              </a:ext>
            </a:extLst>
          </p:cNvPr>
          <p:cNvGrpSpPr/>
          <p:nvPr/>
        </p:nvGrpSpPr>
        <p:grpSpPr>
          <a:xfrm>
            <a:off x="3029812" y="4801782"/>
            <a:ext cx="3373286" cy="1702543"/>
            <a:chOff x="3029812" y="4801782"/>
            <a:chExt cx="3373286" cy="1702543"/>
          </a:xfrm>
        </p:grpSpPr>
        <p:sp>
          <p:nvSpPr>
            <p:cNvPr id="23" name="Rectangle: Rounded Corners 22">
              <a:extLst>
                <a:ext uri="{FF2B5EF4-FFF2-40B4-BE49-F238E27FC236}">
                  <a16:creationId xmlns:a16="http://schemas.microsoft.com/office/drawing/2014/main" id="{71D68559-C84C-4122-A4F8-030D417C75FC}"/>
                </a:ext>
              </a:extLst>
            </p:cNvPr>
            <p:cNvSpPr/>
            <p:nvPr/>
          </p:nvSpPr>
          <p:spPr>
            <a:xfrm>
              <a:off x="3029812" y="5264068"/>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Yay! Correct!</a:t>
              </a:r>
            </a:p>
          </p:txBody>
        </p:sp>
        <p:pic>
          <p:nvPicPr>
            <p:cNvPr id="30" name="Picture 29">
              <a:extLst>
                <a:ext uri="{FF2B5EF4-FFF2-40B4-BE49-F238E27FC236}">
                  <a16:creationId xmlns:a16="http://schemas.microsoft.com/office/drawing/2014/main" id="{53D14126-900C-4533-87AD-523CC61D1FC6}"/>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0" b="100000" l="0" r="99314"/>
                      </a14:imgEffect>
                    </a14:imgLayer>
                  </a14:imgProps>
                </a:ext>
                <a:ext uri="{28A0092B-C50C-407E-A947-70E740481C1C}">
                  <a14:useLocalDpi xmlns:a14="http://schemas.microsoft.com/office/drawing/2010/main" val="0"/>
                </a:ext>
              </a:extLst>
            </a:blip>
            <a:stretch>
              <a:fillRect/>
            </a:stretch>
          </p:blipFill>
          <p:spPr>
            <a:xfrm rot="21393308">
              <a:off x="4621542" y="4801782"/>
              <a:ext cx="1781556" cy="1702543"/>
            </a:xfrm>
            <a:prstGeom prst="rect">
              <a:avLst/>
            </a:prstGeom>
          </p:spPr>
        </p:pic>
      </p:grpSp>
      <p:sp>
        <p:nvSpPr>
          <p:cNvPr id="33" name="Action Button: Go Forward or Next 32">
            <a:hlinkClick r:id="" action="ppaction://hlinkshowjump?jump=nextslide" highlightClick="1"/>
            <a:extLst>
              <a:ext uri="{FF2B5EF4-FFF2-40B4-BE49-F238E27FC236}">
                <a16:creationId xmlns:a16="http://schemas.microsoft.com/office/drawing/2014/main" id="{B98F92E5-24E5-445B-A41D-E4A04747488D}"/>
              </a:ext>
            </a:extLst>
          </p:cNvPr>
          <p:cNvSpPr/>
          <p:nvPr/>
        </p:nvSpPr>
        <p:spPr>
          <a:xfrm>
            <a:off x="8086725" y="5934076"/>
            <a:ext cx="616611" cy="555640"/>
          </a:xfrm>
          <a:prstGeom prst="actionButtonForwardNext">
            <a:avLst/>
          </a:prstGeom>
          <a:solidFill>
            <a:srgbClr val="9D9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673674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32" presetClass="emph" presetSubtype="0" fill="hold" grpId="0" nodeType="withEffect">
                                  <p:stCondLst>
                                    <p:cond delay="0"/>
                                  </p:stCondLst>
                                  <p:childTnLst>
                                    <p:animRot by="120000">
                                      <p:cBhvr>
                                        <p:cTn id="9" dur="100" fill="hold">
                                          <p:stCondLst>
                                            <p:cond delay="0"/>
                                          </p:stCondLst>
                                        </p:cTn>
                                        <p:tgtEl>
                                          <p:spTgt spid="7"/>
                                        </p:tgtEl>
                                        <p:attrNameLst>
                                          <p:attrName>r</p:attrName>
                                        </p:attrNameLst>
                                      </p:cBhvr>
                                    </p:animRot>
                                    <p:animRot by="-240000">
                                      <p:cBhvr>
                                        <p:cTn id="10" dur="200" fill="hold">
                                          <p:stCondLst>
                                            <p:cond delay="200"/>
                                          </p:stCondLst>
                                        </p:cTn>
                                        <p:tgtEl>
                                          <p:spTgt spid="7"/>
                                        </p:tgtEl>
                                        <p:attrNameLst>
                                          <p:attrName>r</p:attrName>
                                        </p:attrNameLst>
                                      </p:cBhvr>
                                    </p:animRot>
                                    <p:animRot by="240000">
                                      <p:cBhvr>
                                        <p:cTn id="11" dur="200" fill="hold">
                                          <p:stCondLst>
                                            <p:cond delay="400"/>
                                          </p:stCondLst>
                                        </p:cTn>
                                        <p:tgtEl>
                                          <p:spTgt spid="7"/>
                                        </p:tgtEl>
                                        <p:attrNameLst>
                                          <p:attrName>r</p:attrName>
                                        </p:attrNameLst>
                                      </p:cBhvr>
                                    </p:animRot>
                                    <p:animRot by="-240000">
                                      <p:cBhvr>
                                        <p:cTn id="12" dur="200" fill="hold">
                                          <p:stCondLst>
                                            <p:cond delay="600"/>
                                          </p:stCondLst>
                                        </p:cTn>
                                        <p:tgtEl>
                                          <p:spTgt spid="7"/>
                                        </p:tgtEl>
                                        <p:attrNameLst>
                                          <p:attrName>r</p:attrName>
                                        </p:attrNameLst>
                                      </p:cBhvr>
                                    </p:animRot>
                                    <p:animRot by="120000">
                                      <p:cBhvr>
                                        <p:cTn id="13"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32" presetClass="emph" presetSubtype="0" fill="hold" grpId="0" nodeType="withEffect">
                                  <p:stCondLst>
                                    <p:cond delay="0"/>
                                  </p:stCondLst>
                                  <p:childTnLst>
                                    <p:animRot by="120000">
                                      <p:cBhvr>
                                        <p:cTn id="21" dur="100" fill="hold">
                                          <p:stCondLst>
                                            <p:cond delay="0"/>
                                          </p:stCondLst>
                                        </p:cTn>
                                        <p:tgtEl>
                                          <p:spTgt spid="8"/>
                                        </p:tgtEl>
                                        <p:attrNameLst>
                                          <p:attrName>r</p:attrName>
                                        </p:attrNameLst>
                                      </p:cBhvr>
                                    </p:animRot>
                                    <p:animRot by="-240000">
                                      <p:cBhvr>
                                        <p:cTn id="22" dur="200" fill="hold">
                                          <p:stCondLst>
                                            <p:cond delay="200"/>
                                          </p:stCondLst>
                                        </p:cTn>
                                        <p:tgtEl>
                                          <p:spTgt spid="8"/>
                                        </p:tgtEl>
                                        <p:attrNameLst>
                                          <p:attrName>r</p:attrName>
                                        </p:attrNameLst>
                                      </p:cBhvr>
                                    </p:animRot>
                                    <p:animRot by="240000">
                                      <p:cBhvr>
                                        <p:cTn id="23" dur="200" fill="hold">
                                          <p:stCondLst>
                                            <p:cond delay="400"/>
                                          </p:stCondLst>
                                        </p:cTn>
                                        <p:tgtEl>
                                          <p:spTgt spid="8"/>
                                        </p:tgtEl>
                                        <p:attrNameLst>
                                          <p:attrName>r</p:attrName>
                                        </p:attrNameLst>
                                      </p:cBhvr>
                                    </p:animRot>
                                    <p:animRot by="-240000">
                                      <p:cBhvr>
                                        <p:cTn id="24" dur="200" fill="hold">
                                          <p:stCondLst>
                                            <p:cond delay="600"/>
                                          </p:stCondLst>
                                        </p:cTn>
                                        <p:tgtEl>
                                          <p:spTgt spid="8"/>
                                        </p:tgtEl>
                                        <p:attrNameLst>
                                          <p:attrName>r</p:attrName>
                                        </p:attrNameLst>
                                      </p:cBhvr>
                                    </p:animRot>
                                    <p:animRot by="120000">
                                      <p:cBhvr>
                                        <p:cTn id="25"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26" presetClass="emph" presetSubtype="0" fill="hold" grpId="0" nodeType="withEffect">
                                  <p:stCondLst>
                                    <p:cond delay="0"/>
                                  </p:stCondLst>
                                  <p:childTnLst>
                                    <p:animEffect transition="out" filter="fade">
                                      <p:cBhvr>
                                        <p:cTn id="33" dur="500" tmFilter="0, 0; .2, .5; .8, .5; 1, 0"/>
                                        <p:tgtEl>
                                          <p:spTgt spid="9"/>
                                        </p:tgtEl>
                                      </p:cBhvr>
                                    </p:animEffect>
                                    <p:animScale>
                                      <p:cBhvr>
                                        <p:cTn id="34" dur="250" autoRev="1" fill="hold"/>
                                        <p:tgtEl>
                                          <p:spTgt spid="9"/>
                                        </p:tgtEl>
                                      </p:cBhvr>
                                      <p:by x="105000" y="105000"/>
                                    </p:animScale>
                                  </p:childTnLst>
                                </p:cTn>
                              </p:par>
                            </p:childTnLst>
                          </p:cTn>
                        </p:par>
                      </p:childTnLst>
                    </p:cTn>
                  </p:par>
                </p:childTnLst>
              </p:cTn>
              <p:nextCondLst>
                <p:cond evt="onClick" delay="0">
                  <p:tgtEl>
                    <p:spTgt spid="9"/>
                  </p:tgtEl>
                </p:cond>
              </p:nextCondLst>
            </p:seq>
          </p:childTnLst>
        </p:cTn>
      </p:par>
    </p:tnLst>
    <p:bldLst>
      <p:bldP spid="7"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C708771-4625-415E-80E5-472F68E3411C}"/>
              </a:ext>
            </a:extLst>
          </p:cNvPr>
          <p:cNvSpPr/>
          <p:nvPr/>
        </p:nvSpPr>
        <p:spPr>
          <a:xfrm>
            <a:off x="1879600" y="786187"/>
            <a:ext cx="5156200" cy="685800"/>
          </a:xfrm>
          <a:prstGeom prst="round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is a </a:t>
            </a:r>
            <a:r>
              <a:rPr lang="en-GB" b="1" dirty="0">
                <a:solidFill>
                  <a:schemeClr val="tx1"/>
                </a:solidFill>
                <a:latin typeface="Twinkl" pitchFamily="2" charset="0"/>
              </a:rPr>
              <a:t>colony? </a:t>
            </a:r>
          </a:p>
        </p:txBody>
      </p:sp>
      <p:sp>
        <p:nvSpPr>
          <p:cNvPr id="7" name="A">
            <a:extLst>
              <a:ext uri="{FF2B5EF4-FFF2-40B4-BE49-F238E27FC236}">
                <a16:creationId xmlns:a16="http://schemas.microsoft.com/office/drawing/2014/main" id="{EC36A42E-7DE2-41AC-96E1-1E006A6352DC}"/>
              </a:ext>
            </a:extLst>
          </p:cNvPr>
          <p:cNvSpPr/>
          <p:nvPr/>
        </p:nvSpPr>
        <p:spPr>
          <a:xfrm>
            <a:off x="755650" y="184308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a type of penguin food </a:t>
            </a:r>
          </a:p>
        </p:txBody>
      </p:sp>
      <p:sp>
        <p:nvSpPr>
          <p:cNvPr id="8" name="B">
            <a:extLst>
              <a:ext uri="{FF2B5EF4-FFF2-40B4-BE49-F238E27FC236}">
                <a16:creationId xmlns:a16="http://schemas.microsoft.com/office/drawing/2014/main" id="{23096DE9-5719-4941-B706-AF08F56CF630}"/>
              </a:ext>
            </a:extLst>
          </p:cNvPr>
          <p:cNvSpPr/>
          <p:nvPr/>
        </p:nvSpPr>
        <p:spPr>
          <a:xfrm>
            <a:off x="755650" y="3320661"/>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a large group of penguins </a:t>
            </a:r>
          </a:p>
        </p:txBody>
      </p:sp>
      <p:sp>
        <p:nvSpPr>
          <p:cNvPr id="9" name="C">
            <a:extLst>
              <a:ext uri="{FF2B5EF4-FFF2-40B4-BE49-F238E27FC236}">
                <a16:creationId xmlns:a16="http://schemas.microsoft.com/office/drawing/2014/main" id="{AEE30047-211D-48DA-A91E-2D0F601C0062}"/>
              </a:ext>
            </a:extLst>
          </p:cNvPr>
          <p:cNvSpPr/>
          <p:nvPr/>
        </p:nvSpPr>
        <p:spPr>
          <a:xfrm>
            <a:off x="755650" y="498634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a place in Antarctica </a:t>
            </a:r>
          </a:p>
        </p:txBody>
      </p:sp>
      <p:sp>
        <p:nvSpPr>
          <p:cNvPr id="5" name="Rectangle 4">
            <a:extLst>
              <a:ext uri="{FF2B5EF4-FFF2-40B4-BE49-F238E27FC236}">
                <a16:creationId xmlns:a16="http://schemas.microsoft.com/office/drawing/2014/main" id="{B786A822-DC94-48AC-BFAE-2357F8D5DF01}"/>
              </a:ext>
            </a:extLst>
          </p:cNvPr>
          <p:cNvSpPr/>
          <p:nvPr/>
        </p:nvSpPr>
        <p:spPr>
          <a:xfrm>
            <a:off x="916380" y="3320661"/>
            <a:ext cx="707245" cy="1107996"/>
          </a:xfrm>
          <a:prstGeom prst="rect">
            <a:avLst/>
          </a:prstGeom>
        </p:spPr>
        <p:txBody>
          <a:bodyPr wrap="none">
            <a:spAutoFit/>
          </a:bodyPr>
          <a:lstStyle/>
          <a:p>
            <a:pPr algn="ctr"/>
            <a:r>
              <a:rPr lang="en-GB" sz="6600" b="1" dirty="0">
                <a:solidFill>
                  <a:srgbClr val="2FB7BD"/>
                </a:solidFill>
              </a:rPr>
              <a:t>B</a:t>
            </a:r>
            <a:endParaRPr lang="en-GB" sz="7200" b="1" dirty="0">
              <a:solidFill>
                <a:srgbClr val="2FB7BD"/>
              </a:solidFill>
              <a:latin typeface="Twinkl" pitchFamily="2" charset="0"/>
            </a:endParaRPr>
          </a:p>
        </p:txBody>
      </p:sp>
      <p:sp>
        <p:nvSpPr>
          <p:cNvPr id="12" name="Rectangle 11">
            <a:extLst>
              <a:ext uri="{FF2B5EF4-FFF2-40B4-BE49-F238E27FC236}">
                <a16:creationId xmlns:a16="http://schemas.microsoft.com/office/drawing/2014/main" id="{D5878012-947F-4881-9F9B-11A2DF20ABF8}"/>
              </a:ext>
            </a:extLst>
          </p:cNvPr>
          <p:cNvSpPr/>
          <p:nvPr/>
        </p:nvSpPr>
        <p:spPr>
          <a:xfrm>
            <a:off x="901152" y="1841569"/>
            <a:ext cx="737702" cy="1107996"/>
          </a:xfrm>
          <a:prstGeom prst="rect">
            <a:avLst/>
          </a:prstGeom>
        </p:spPr>
        <p:txBody>
          <a:bodyPr wrap="none">
            <a:spAutoFit/>
          </a:bodyPr>
          <a:lstStyle/>
          <a:p>
            <a:pPr algn="ctr"/>
            <a:r>
              <a:rPr lang="en-GB" sz="6600" b="1" dirty="0">
                <a:solidFill>
                  <a:srgbClr val="2FB7BD"/>
                </a:solidFill>
              </a:rPr>
              <a:t>A</a:t>
            </a:r>
            <a:endParaRPr lang="en-GB" sz="7200" b="1" dirty="0">
              <a:solidFill>
                <a:srgbClr val="2FB7BD"/>
              </a:solidFill>
              <a:latin typeface="Twinkl" pitchFamily="2" charset="0"/>
            </a:endParaRPr>
          </a:p>
        </p:txBody>
      </p:sp>
      <p:sp>
        <p:nvSpPr>
          <p:cNvPr id="13" name="Rectangle 12">
            <a:extLst>
              <a:ext uri="{FF2B5EF4-FFF2-40B4-BE49-F238E27FC236}">
                <a16:creationId xmlns:a16="http://schemas.microsoft.com/office/drawing/2014/main" id="{DFB3BA35-713C-453C-AAB9-61EB43D14486}"/>
              </a:ext>
            </a:extLst>
          </p:cNvPr>
          <p:cNvSpPr/>
          <p:nvPr/>
        </p:nvSpPr>
        <p:spPr>
          <a:xfrm>
            <a:off x="915579" y="4984829"/>
            <a:ext cx="708848" cy="1107996"/>
          </a:xfrm>
          <a:prstGeom prst="rect">
            <a:avLst/>
          </a:prstGeom>
        </p:spPr>
        <p:txBody>
          <a:bodyPr wrap="none">
            <a:spAutoFit/>
          </a:bodyPr>
          <a:lstStyle/>
          <a:p>
            <a:pPr algn="ctr"/>
            <a:r>
              <a:rPr lang="en-GB" sz="6600" b="1" dirty="0">
                <a:solidFill>
                  <a:srgbClr val="2FB7BD"/>
                </a:solidFill>
              </a:rPr>
              <a:t>C</a:t>
            </a:r>
            <a:endParaRPr lang="en-GB" sz="7200" b="1" dirty="0">
              <a:solidFill>
                <a:srgbClr val="2FB7BD"/>
              </a:solidFill>
              <a:latin typeface="Twinkl" pitchFamily="2" charset="0"/>
            </a:endParaRPr>
          </a:p>
        </p:txBody>
      </p:sp>
      <p:grpSp>
        <p:nvGrpSpPr>
          <p:cNvPr id="18" name="Group 17">
            <a:extLst>
              <a:ext uri="{FF2B5EF4-FFF2-40B4-BE49-F238E27FC236}">
                <a16:creationId xmlns:a16="http://schemas.microsoft.com/office/drawing/2014/main" id="{EB7E13DA-9D0A-4AB7-9636-69ECC52DBAC9}"/>
              </a:ext>
            </a:extLst>
          </p:cNvPr>
          <p:cNvGrpSpPr/>
          <p:nvPr/>
        </p:nvGrpSpPr>
        <p:grpSpPr>
          <a:xfrm>
            <a:off x="2900818" y="4892649"/>
            <a:ext cx="5647461" cy="1416076"/>
            <a:chOff x="3029812" y="3569510"/>
            <a:chExt cx="5647461" cy="1416076"/>
          </a:xfrm>
        </p:grpSpPr>
        <p:sp>
          <p:nvSpPr>
            <p:cNvPr id="17" name="Rectangle: Rounded Corners 16">
              <a:extLst>
                <a:ext uri="{FF2B5EF4-FFF2-40B4-BE49-F238E27FC236}">
                  <a16:creationId xmlns:a16="http://schemas.microsoft.com/office/drawing/2014/main" id="{6DC8D20E-FD65-4A77-B352-6A4AD4A9E7AF}"/>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15" name="Picture 14">
              <a:extLst>
                <a:ext uri="{FF2B5EF4-FFF2-40B4-BE49-F238E27FC236}">
                  <a16:creationId xmlns:a16="http://schemas.microsoft.com/office/drawing/2014/main" id="{B1939BA4-A8BC-467F-99DB-69DF235D8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19" name="Group 18">
            <a:extLst>
              <a:ext uri="{FF2B5EF4-FFF2-40B4-BE49-F238E27FC236}">
                <a16:creationId xmlns:a16="http://schemas.microsoft.com/office/drawing/2014/main" id="{8619B7A9-55BC-434D-BD94-F8953021E0C9}"/>
              </a:ext>
            </a:extLst>
          </p:cNvPr>
          <p:cNvGrpSpPr/>
          <p:nvPr/>
        </p:nvGrpSpPr>
        <p:grpSpPr>
          <a:xfrm>
            <a:off x="3182671" y="1710152"/>
            <a:ext cx="5647461" cy="1416076"/>
            <a:chOff x="3029812" y="3569510"/>
            <a:chExt cx="5647461" cy="1416076"/>
          </a:xfrm>
        </p:grpSpPr>
        <p:sp>
          <p:nvSpPr>
            <p:cNvPr id="20" name="Rectangle: Rounded Corners 19">
              <a:extLst>
                <a:ext uri="{FF2B5EF4-FFF2-40B4-BE49-F238E27FC236}">
                  <a16:creationId xmlns:a16="http://schemas.microsoft.com/office/drawing/2014/main" id="{76658DE3-FD2D-4085-8B59-46E92C6CA0D8}"/>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21" name="Picture 20">
              <a:extLst>
                <a:ext uri="{FF2B5EF4-FFF2-40B4-BE49-F238E27FC236}">
                  <a16:creationId xmlns:a16="http://schemas.microsoft.com/office/drawing/2014/main" id="{A91DE29C-0450-458C-914D-189C642A77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31" name="Group 30">
            <a:extLst>
              <a:ext uri="{FF2B5EF4-FFF2-40B4-BE49-F238E27FC236}">
                <a16:creationId xmlns:a16="http://schemas.microsoft.com/office/drawing/2014/main" id="{EEEACE45-C0F2-4A09-8310-0F03FAEF9442}"/>
              </a:ext>
            </a:extLst>
          </p:cNvPr>
          <p:cNvGrpSpPr/>
          <p:nvPr/>
        </p:nvGrpSpPr>
        <p:grpSpPr>
          <a:xfrm>
            <a:off x="3128696" y="3187347"/>
            <a:ext cx="3373286" cy="1702543"/>
            <a:chOff x="3029812" y="4801782"/>
            <a:chExt cx="3373286" cy="1702543"/>
          </a:xfrm>
        </p:grpSpPr>
        <p:sp>
          <p:nvSpPr>
            <p:cNvPr id="23" name="Rectangle: Rounded Corners 22">
              <a:extLst>
                <a:ext uri="{FF2B5EF4-FFF2-40B4-BE49-F238E27FC236}">
                  <a16:creationId xmlns:a16="http://schemas.microsoft.com/office/drawing/2014/main" id="{71D68559-C84C-4122-A4F8-030D417C75FC}"/>
                </a:ext>
              </a:extLst>
            </p:cNvPr>
            <p:cNvSpPr/>
            <p:nvPr/>
          </p:nvSpPr>
          <p:spPr>
            <a:xfrm>
              <a:off x="3029812" y="5264068"/>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Yay! Correct!</a:t>
              </a:r>
            </a:p>
          </p:txBody>
        </p:sp>
        <p:pic>
          <p:nvPicPr>
            <p:cNvPr id="30" name="Picture 29">
              <a:extLst>
                <a:ext uri="{FF2B5EF4-FFF2-40B4-BE49-F238E27FC236}">
                  <a16:creationId xmlns:a16="http://schemas.microsoft.com/office/drawing/2014/main" id="{53D14126-900C-4533-87AD-523CC61D1FC6}"/>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0" b="100000" l="0" r="99314"/>
                      </a14:imgEffect>
                    </a14:imgLayer>
                  </a14:imgProps>
                </a:ext>
                <a:ext uri="{28A0092B-C50C-407E-A947-70E740481C1C}">
                  <a14:useLocalDpi xmlns:a14="http://schemas.microsoft.com/office/drawing/2010/main" val="0"/>
                </a:ext>
              </a:extLst>
            </a:blip>
            <a:stretch>
              <a:fillRect/>
            </a:stretch>
          </p:blipFill>
          <p:spPr>
            <a:xfrm rot="21393308">
              <a:off x="4621542" y="4801782"/>
              <a:ext cx="1781556" cy="1702543"/>
            </a:xfrm>
            <a:prstGeom prst="rect">
              <a:avLst/>
            </a:prstGeom>
          </p:spPr>
        </p:pic>
      </p:grpSp>
      <p:sp>
        <p:nvSpPr>
          <p:cNvPr id="24" name="Action Button: Go Forward or Next 23">
            <a:hlinkClick r:id="" action="ppaction://hlinkshowjump?jump=nextslide" highlightClick="1"/>
            <a:extLst>
              <a:ext uri="{FF2B5EF4-FFF2-40B4-BE49-F238E27FC236}">
                <a16:creationId xmlns:a16="http://schemas.microsoft.com/office/drawing/2014/main" id="{B2F37B99-A3BC-40A7-AA81-DE06275AAE7D}"/>
              </a:ext>
            </a:extLst>
          </p:cNvPr>
          <p:cNvSpPr/>
          <p:nvPr/>
        </p:nvSpPr>
        <p:spPr>
          <a:xfrm>
            <a:off x="8086725" y="5934076"/>
            <a:ext cx="616611" cy="555640"/>
          </a:xfrm>
          <a:prstGeom prst="actionButtonForwardNext">
            <a:avLst/>
          </a:prstGeom>
          <a:solidFill>
            <a:srgbClr val="9D9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7587250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32" presetClass="emph" presetSubtype="0" fill="hold" grpId="0" nodeType="withEffect">
                                  <p:stCondLst>
                                    <p:cond delay="0"/>
                                  </p:stCondLst>
                                  <p:childTnLst>
                                    <p:animRot by="120000">
                                      <p:cBhvr>
                                        <p:cTn id="9" dur="100" fill="hold">
                                          <p:stCondLst>
                                            <p:cond delay="0"/>
                                          </p:stCondLst>
                                        </p:cTn>
                                        <p:tgtEl>
                                          <p:spTgt spid="7"/>
                                        </p:tgtEl>
                                        <p:attrNameLst>
                                          <p:attrName>r</p:attrName>
                                        </p:attrNameLst>
                                      </p:cBhvr>
                                    </p:animRot>
                                    <p:animRot by="-240000">
                                      <p:cBhvr>
                                        <p:cTn id="10" dur="200" fill="hold">
                                          <p:stCondLst>
                                            <p:cond delay="200"/>
                                          </p:stCondLst>
                                        </p:cTn>
                                        <p:tgtEl>
                                          <p:spTgt spid="7"/>
                                        </p:tgtEl>
                                        <p:attrNameLst>
                                          <p:attrName>r</p:attrName>
                                        </p:attrNameLst>
                                      </p:cBhvr>
                                    </p:animRot>
                                    <p:animRot by="240000">
                                      <p:cBhvr>
                                        <p:cTn id="11" dur="200" fill="hold">
                                          <p:stCondLst>
                                            <p:cond delay="400"/>
                                          </p:stCondLst>
                                        </p:cTn>
                                        <p:tgtEl>
                                          <p:spTgt spid="7"/>
                                        </p:tgtEl>
                                        <p:attrNameLst>
                                          <p:attrName>r</p:attrName>
                                        </p:attrNameLst>
                                      </p:cBhvr>
                                    </p:animRot>
                                    <p:animRot by="-240000">
                                      <p:cBhvr>
                                        <p:cTn id="12" dur="200" fill="hold">
                                          <p:stCondLst>
                                            <p:cond delay="600"/>
                                          </p:stCondLst>
                                        </p:cTn>
                                        <p:tgtEl>
                                          <p:spTgt spid="7"/>
                                        </p:tgtEl>
                                        <p:attrNameLst>
                                          <p:attrName>r</p:attrName>
                                        </p:attrNameLst>
                                      </p:cBhvr>
                                    </p:animRot>
                                    <p:animRot by="120000">
                                      <p:cBhvr>
                                        <p:cTn id="13"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32" presetClass="emph" presetSubtype="0" fill="hold" grpId="0" nodeType="withEffect">
                                  <p:stCondLst>
                                    <p:cond delay="0"/>
                                  </p:stCondLst>
                                  <p:childTnLst>
                                    <p:animRot by="120000">
                                      <p:cBhvr>
                                        <p:cTn id="21" dur="100" fill="hold">
                                          <p:stCondLst>
                                            <p:cond delay="0"/>
                                          </p:stCondLst>
                                        </p:cTn>
                                        <p:tgtEl>
                                          <p:spTgt spid="8"/>
                                        </p:tgtEl>
                                        <p:attrNameLst>
                                          <p:attrName>r</p:attrName>
                                        </p:attrNameLst>
                                      </p:cBhvr>
                                    </p:animRot>
                                    <p:animRot by="-240000">
                                      <p:cBhvr>
                                        <p:cTn id="22" dur="200" fill="hold">
                                          <p:stCondLst>
                                            <p:cond delay="200"/>
                                          </p:stCondLst>
                                        </p:cTn>
                                        <p:tgtEl>
                                          <p:spTgt spid="8"/>
                                        </p:tgtEl>
                                        <p:attrNameLst>
                                          <p:attrName>r</p:attrName>
                                        </p:attrNameLst>
                                      </p:cBhvr>
                                    </p:animRot>
                                    <p:animRot by="240000">
                                      <p:cBhvr>
                                        <p:cTn id="23" dur="200" fill="hold">
                                          <p:stCondLst>
                                            <p:cond delay="400"/>
                                          </p:stCondLst>
                                        </p:cTn>
                                        <p:tgtEl>
                                          <p:spTgt spid="8"/>
                                        </p:tgtEl>
                                        <p:attrNameLst>
                                          <p:attrName>r</p:attrName>
                                        </p:attrNameLst>
                                      </p:cBhvr>
                                    </p:animRot>
                                    <p:animRot by="-240000">
                                      <p:cBhvr>
                                        <p:cTn id="24" dur="200" fill="hold">
                                          <p:stCondLst>
                                            <p:cond delay="600"/>
                                          </p:stCondLst>
                                        </p:cTn>
                                        <p:tgtEl>
                                          <p:spTgt spid="8"/>
                                        </p:tgtEl>
                                        <p:attrNameLst>
                                          <p:attrName>r</p:attrName>
                                        </p:attrNameLst>
                                      </p:cBhvr>
                                    </p:animRot>
                                    <p:animRot by="120000">
                                      <p:cBhvr>
                                        <p:cTn id="25"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32" presetClass="emph" presetSubtype="0" fill="hold" grpId="0" nodeType="withEffect">
                                  <p:stCondLst>
                                    <p:cond delay="0"/>
                                  </p:stCondLst>
                                  <p:childTnLst>
                                    <p:animRot by="120000">
                                      <p:cBhvr>
                                        <p:cTn id="33" dur="100" fill="hold">
                                          <p:stCondLst>
                                            <p:cond delay="0"/>
                                          </p:stCondLst>
                                        </p:cTn>
                                        <p:tgtEl>
                                          <p:spTgt spid="9"/>
                                        </p:tgtEl>
                                        <p:attrNameLst>
                                          <p:attrName>r</p:attrName>
                                        </p:attrNameLst>
                                      </p:cBhvr>
                                    </p:animRot>
                                    <p:animRot by="-240000">
                                      <p:cBhvr>
                                        <p:cTn id="34" dur="200" fill="hold">
                                          <p:stCondLst>
                                            <p:cond delay="200"/>
                                          </p:stCondLst>
                                        </p:cTn>
                                        <p:tgtEl>
                                          <p:spTgt spid="9"/>
                                        </p:tgtEl>
                                        <p:attrNameLst>
                                          <p:attrName>r</p:attrName>
                                        </p:attrNameLst>
                                      </p:cBhvr>
                                    </p:animRot>
                                    <p:animRot by="240000">
                                      <p:cBhvr>
                                        <p:cTn id="35" dur="200" fill="hold">
                                          <p:stCondLst>
                                            <p:cond delay="400"/>
                                          </p:stCondLst>
                                        </p:cTn>
                                        <p:tgtEl>
                                          <p:spTgt spid="9"/>
                                        </p:tgtEl>
                                        <p:attrNameLst>
                                          <p:attrName>r</p:attrName>
                                        </p:attrNameLst>
                                      </p:cBhvr>
                                    </p:animRot>
                                    <p:animRot by="-240000">
                                      <p:cBhvr>
                                        <p:cTn id="36" dur="200" fill="hold">
                                          <p:stCondLst>
                                            <p:cond delay="600"/>
                                          </p:stCondLst>
                                        </p:cTn>
                                        <p:tgtEl>
                                          <p:spTgt spid="9"/>
                                        </p:tgtEl>
                                        <p:attrNameLst>
                                          <p:attrName>r</p:attrName>
                                        </p:attrNameLst>
                                      </p:cBhvr>
                                    </p:animRot>
                                    <p:animRot by="120000">
                                      <p:cBhvr>
                                        <p:cTn id="37" dur="200" fill="hold">
                                          <p:stCondLst>
                                            <p:cond delay="800"/>
                                          </p:stCondLst>
                                        </p:cTn>
                                        <p:tgtEl>
                                          <p:spTgt spid="9"/>
                                        </p:tgtEl>
                                        <p:attrNameLst>
                                          <p:attrName>r</p:attrName>
                                        </p:attrNameLst>
                                      </p:cBhvr>
                                    </p:animRot>
                                  </p:childTnLst>
                                </p:cTn>
                              </p:par>
                            </p:childTnLst>
                          </p:cTn>
                        </p:par>
                      </p:childTnLst>
                    </p:cTn>
                  </p:par>
                </p:childTnLst>
              </p:cTn>
              <p:nextCondLst>
                <p:cond evt="onClick" delay="0">
                  <p:tgtEl>
                    <p:spTgt spid="9"/>
                  </p:tgtEl>
                </p:cond>
              </p:nextCondLst>
            </p:seq>
          </p:childTnLst>
        </p:cTn>
      </p:par>
    </p:tnLst>
    <p:bldLst>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C708771-4625-415E-80E5-472F68E3411C}"/>
              </a:ext>
            </a:extLst>
          </p:cNvPr>
          <p:cNvSpPr/>
          <p:nvPr/>
        </p:nvSpPr>
        <p:spPr>
          <a:xfrm>
            <a:off x="1879600" y="786187"/>
            <a:ext cx="5156200" cy="685800"/>
          </a:xfrm>
          <a:prstGeom prst="round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do penguins do in very cold weather? </a:t>
            </a:r>
          </a:p>
        </p:txBody>
      </p:sp>
      <p:sp>
        <p:nvSpPr>
          <p:cNvPr id="7" name="A">
            <a:extLst>
              <a:ext uri="{FF2B5EF4-FFF2-40B4-BE49-F238E27FC236}">
                <a16:creationId xmlns:a16="http://schemas.microsoft.com/office/drawing/2014/main" id="{EC36A42E-7DE2-41AC-96E1-1E006A6352DC}"/>
              </a:ext>
            </a:extLst>
          </p:cNvPr>
          <p:cNvSpPr/>
          <p:nvPr/>
        </p:nvSpPr>
        <p:spPr>
          <a:xfrm>
            <a:off x="755650" y="184308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cuddle </a:t>
            </a:r>
          </a:p>
        </p:txBody>
      </p:sp>
      <p:sp>
        <p:nvSpPr>
          <p:cNvPr id="8" name="B">
            <a:extLst>
              <a:ext uri="{FF2B5EF4-FFF2-40B4-BE49-F238E27FC236}">
                <a16:creationId xmlns:a16="http://schemas.microsoft.com/office/drawing/2014/main" id="{23096DE9-5719-4941-B706-AF08F56CF630}"/>
              </a:ext>
            </a:extLst>
          </p:cNvPr>
          <p:cNvSpPr/>
          <p:nvPr/>
        </p:nvSpPr>
        <p:spPr>
          <a:xfrm>
            <a:off x="755650" y="3320661"/>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huddle </a:t>
            </a:r>
          </a:p>
        </p:txBody>
      </p:sp>
      <p:sp>
        <p:nvSpPr>
          <p:cNvPr id="9" name="C">
            <a:extLst>
              <a:ext uri="{FF2B5EF4-FFF2-40B4-BE49-F238E27FC236}">
                <a16:creationId xmlns:a16="http://schemas.microsoft.com/office/drawing/2014/main" id="{AEE30047-211D-48DA-A91E-2D0F601C0062}"/>
              </a:ext>
            </a:extLst>
          </p:cNvPr>
          <p:cNvSpPr/>
          <p:nvPr/>
        </p:nvSpPr>
        <p:spPr>
          <a:xfrm>
            <a:off x="755650" y="498634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colony</a:t>
            </a:r>
          </a:p>
        </p:txBody>
      </p:sp>
      <p:sp>
        <p:nvSpPr>
          <p:cNvPr id="5" name="Rectangle 4">
            <a:extLst>
              <a:ext uri="{FF2B5EF4-FFF2-40B4-BE49-F238E27FC236}">
                <a16:creationId xmlns:a16="http://schemas.microsoft.com/office/drawing/2014/main" id="{B786A822-DC94-48AC-BFAE-2357F8D5DF01}"/>
              </a:ext>
            </a:extLst>
          </p:cNvPr>
          <p:cNvSpPr/>
          <p:nvPr/>
        </p:nvSpPr>
        <p:spPr>
          <a:xfrm>
            <a:off x="916380" y="3320661"/>
            <a:ext cx="707245" cy="1107996"/>
          </a:xfrm>
          <a:prstGeom prst="rect">
            <a:avLst/>
          </a:prstGeom>
        </p:spPr>
        <p:txBody>
          <a:bodyPr wrap="none">
            <a:spAutoFit/>
          </a:bodyPr>
          <a:lstStyle/>
          <a:p>
            <a:pPr algn="ctr"/>
            <a:r>
              <a:rPr lang="en-GB" sz="6600" b="1" dirty="0">
                <a:solidFill>
                  <a:srgbClr val="2FB7BD"/>
                </a:solidFill>
              </a:rPr>
              <a:t>B</a:t>
            </a:r>
            <a:endParaRPr lang="en-GB" sz="7200" b="1" dirty="0">
              <a:solidFill>
                <a:srgbClr val="2FB7BD"/>
              </a:solidFill>
              <a:latin typeface="Twinkl" pitchFamily="2" charset="0"/>
            </a:endParaRPr>
          </a:p>
        </p:txBody>
      </p:sp>
      <p:sp>
        <p:nvSpPr>
          <p:cNvPr id="12" name="Rectangle 11">
            <a:extLst>
              <a:ext uri="{FF2B5EF4-FFF2-40B4-BE49-F238E27FC236}">
                <a16:creationId xmlns:a16="http://schemas.microsoft.com/office/drawing/2014/main" id="{D5878012-947F-4881-9F9B-11A2DF20ABF8}"/>
              </a:ext>
            </a:extLst>
          </p:cNvPr>
          <p:cNvSpPr/>
          <p:nvPr/>
        </p:nvSpPr>
        <p:spPr>
          <a:xfrm>
            <a:off x="901152" y="1841569"/>
            <a:ext cx="737702" cy="1107996"/>
          </a:xfrm>
          <a:prstGeom prst="rect">
            <a:avLst/>
          </a:prstGeom>
        </p:spPr>
        <p:txBody>
          <a:bodyPr wrap="none">
            <a:spAutoFit/>
          </a:bodyPr>
          <a:lstStyle/>
          <a:p>
            <a:pPr algn="ctr"/>
            <a:r>
              <a:rPr lang="en-GB" sz="6600" b="1" dirty="0">
                <a:solidFill>
                  <a:srgbClr val="2FB7BD"/>
                </a:solidFill>
              </a:rPr>
              <a:t>A</a:t>
            </a:r>
            <a:endParaRPr lang="en-GB" sz="7200" b="1" dirty="0">
              <a:solidFill>
                <a:srgbClr val="2FB7BD"/>
              </a:solidFill>
              <a:latin typeface="Twinkl" pitchFamily="2" charset="0"/>
            </a:endParaRPr>
          </a:p>
        </p:txBody>
      </p:sp>
      <p:sp>
        <p:nvSpPr>
          <p:cNvPr id="13" name="Rectangle 12">
            <a:extLst>
              <a:ext uri="{FF2B5EF4-FFF2-40B4-BE49-F238E27FC236}">
                <a16:creationId xmlns:a16="http://schemas.microsoft.com/office/drawing/2014/main" id="{DFB3BA35-713C-453C-AAB9-61EB43D14486}"/>
              </a:ext>
            </a:extLst>
          </p:cNvPr>
          <p:cNvSpPr/>
          <p:nvPr/>
        </p:nvSpPr>
        <p:spPr>
          <a:xfrm>
            <a:off x="915579" y="4984829"/>
            <a:ext cx="708848" cy="1107996"/>
          </a:xfrm>
          <a:prstGeom prst="rect">
            <a:avLst/>
          </a:prstGeom>
        </p:spPr>
        <p:txBody>
          <a:bodyPr wrap="none">
            <a:spAutoFit/>
          </a:bodyPr>
          <a:lstStyle/>
          <a:p>
            <a:pPr algn="ctr"/>
            <a:r>
              <a:rPr lang="en-GB" sz="6600" b="1" dirty="0">
                <a:solidFill>
                  <a:srgbClr val="2FB7BD"/>
                </a:solidFill>
              </a:rPr>
              <a:t>C</a:t>
            </a:r>
            <a:endParaRPr lang="en-GB" sz="7200" b="1" dirty="0">
              <a:solidFill>
                <a:srgbClr val="2FB7BD"/>
              </a:solidFill>
              <a:latin typeface="Twinkl" pitchFamily="2" charset="0"/>
            </a:endParaRPr>
          </a:p>
        </p:txBody>
      </p:sp>
      <p:grpSp>
        <p:nvGrpSpPr>
          <p:cNvPr id="18" name="Group 17">
            <a:extLst>
              <a:ext uri="{FF2B5EF4-FFF2-40B4-BE49-F238E27FC236}">
                <a16:creationId xmlns:a16="http://schemas.microsoft.com/office/drawing/2014/main" id="{EB7E13DA-9D0A-4AB7-9636-69ECC52DBAC9}"/>
              </a:ext>
            </a:extLst>
          </p:cNvPr>
          <p:cNvGrpSpPr/>
          <p:nvPr/>
        </p:nvGrpSpPr>
        <p:grpSpPr>
          <a:xfrm>
            <a:off x="3096489" y="4892649"/>
            <a:ext cx="5647461" cy="1416076"/>
            <a:chOff x="3029812" y="3569510"/>
            <a:chExt cx="5647461" cy="1416076"/>
          </a:xfrm>
        </p:grpSpPr>
        <p:sp>
          <p:nvSpPr>
            <p:cNvPr id="17" name="Rectangle: Rounded Corners 16">
              <a:extLst>
                <a:ext uri="{FF2B5EF4-FFF2-40B4-BE49-F238E27FC236}">
                  <a16:creationId xmlns:a16="http://schemas.microsoft.com/office/drawing/2014/main" id="{6DC8D20E-FD65-4A77-B352-6A4AD4A9E7AF}"/>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15" name="Picture 14">
              <a:extLst>
                <a:ext uri="{FF2B5EF4-FFF2-40B4-BE49-F238E27FC236}">
                  <a16:creationId xmlns:a16="http://schemas.microsoft.com/office/drawing/2014/main" id="{B1939BA4-A8BC-467F-99DB-69DF235D8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19" name="Group 18">
            <a:extLst>
              <a:ext uri="{FF2B5EF4-FFF2-40B4-BE49-F238E27FC236}">
                <a16:creationId xmlns:a16="http://schemas.microsoft.com/office/drawing/2014/main" id="{8619B7A9-55BC-434D-BD94-F8953021E0C9}"/>
              </a:ext>
            </a:extLst>
          </p:cNvPr>
          <p:cNvGrpSpPr/>
          <p:nvPr/>
        </p:nvGrpSpPr>
        <p:grpSpPr>
          <a:xfrm>
            <a:off x="3209317" y="1710152"/>
            <a:ext cx="5647461" cy="1416076"/>
            <a:chOff x="3029812" y="3569510"/>
            <a:chExt cx="5647461" cy="1416076"/>
          </a:xfrm>
        </p:grpSpPr>
        <p:sp>
          <p:nvSpPr>
            <p:cNvPr id="20" name="Rectangle: Rounded Corners 19">
              <a:extLst>
                <a:ext uri="{FF2B5EF4-FFF2-40B4-BE49-F238E27FC236}">
                  <a16:creationId xmlns:a16="http://schemas.microsoft.com/office/drawing/2014/main" id="{76658DE3-FD2D-4085-8B59-46E92C6CA0D8}"/>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21" name="Picture 20">
              <a:extLst>
                <a:ext uri="{FF2B5EF4-FFF2-40B4-BE49-F238E27FC236}">
                  <a16:creationId xmlns:a16="http://schemas.microsoft.com/office/drawing/2014/main" id="{A91DE29C-0450-458C-914D-189C642A77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31" name="Group 30">
            <a:extLst>
              <a:ext uri="{FF2B5EF4-FFF2-40B4-BE49-F238E27FC236}">
                <a16:creationId xmlns:a16="http://schemas.microsoft.com/office/drawing/2014/main" id="{EEEACE45-C0F2-4A09-8310-0F03FAEF9442}"/>
              </a:ext>
            </a:extLst>
          </p:cNvPr>
          <p:cNvGrpSpPr/>
          <p:nvPr/>
        </p:nvGrpSpPr>
        <p:grpSpPr>
          <a:xfrm>
            <a:off x="3096489" y="3187347"/>
            <a:ext cx="3373286" cy="1702543"/>
            <a:chOff x="3029812" y="4801782"/>
            <a:chExt cx="3373286" cy="1702543"/>
          </a:xfrm>
        </p:grpSpPr>
        <p:sp>
          <p:nvSpPr>
            <p:cNvPr id="23" name="Rectangle: Rounded Corners 22">
              <a:extLst>
                <a:ext uri="{FF2B5EF4-FFF2-40B4-BE49-F238E27FC236}">
                  <a16:creationId xmlns:a16="http://schemas.microsoft.com/office/drawing/2014/main" id="{71D68559-C84C-4122-A4F8-030D417C75FC}"/>
                </a:ext>
              </a:extLst>
            </p:cNvPr>
            <p:cNvSpPr/>
            <p:nvPr/>
          </p:nvSpPr>
          <p:spPr>
            <a:xfrm>
              <a:off x="3029812" y="5264068"/>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Yay! Correct!</a:t>
              </a:r>
            </a:p>
          </p:txBody>
        </p:sp>
        <p:pic>
          <p:nvPicPr>
            <p:cNvPr id="30" name="Picture 29">
              <a:extLst>
                <a:ext uri="{FF2B5EF4-FFF2-40B4-BE49-F238E27FC236}">
                  <a16:creationId xmlns:a16="http://schemas.microsoft.com/office/drawing/2014/main" id="{53D14126-900C-4533-87AD-523CC61D1FC6}"/>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0" b="100000" l="0" r="99314"/>
                      </a14:imgEffect>
                    </a14:imgLayer>
                  </a14:imgProps>
                </a:ext>
                <a:ext uri="{28A0092B-C50C-407E-A947-70E740481C1C}">
                  <a14:useLocalDpi xmlns:a14="http://schemas.microsoft.com/office/drawing/2010/main" val="0"/>
                </a:ext>
              </a:extLst>
            </a:blip>
            <a:stretch>
              <a:fillRect/>
            </a:stretch>
          </p:blipFill>
          <p:spPr>
            <a:xfrm rot="21393308">
              <a:off x="4621542" y="4801782"/>
              <a:ext cx="1781556" cy="1702543"/>
            </a:xfrm>
            <a:prstGeom prst="rect">
              <a:avLst/>
            </a:prstGeom>
          </p:spPr>
        </p:pic>
      </p:grpSp>
      <p:sp>
        <p:nvSpPr>
          <p:cNvPr id="25" name="Action Button: Go Forward or Next 24">
            <a:hlinkClick r:id="" action="ppaction://hlinkshowjump?jump=nextslide" highlightClick="1"/>
            <a:extLst>
              <a:ext uri="{FF2B5EF4-FFF2-40B4-BE49-F238E27FC236}">
                <a16:creationId xmlns:a16="http://schemas.microsoft.com/office/drawing/2014/main" id="{D5936CC2-AFBE-4C4E-8F30-442729055B65}"/>
              </a:ext>
            </a:extLst>
          </p:cNvPr>
          <p:cNvSpPr/>
          <p:nvPr/>
        </p:nvSpPr>
        <p:spPr>
          <a:xfrm>
            <a:off x="8086725" y="5934076"/>
            <a:ext cx="616611" cy="555640"/>
          </a:xfrm>
          <a:prstGeom prst="actionButtonForwardNext">
            <a:avLst/>
          </a:prstGeom>
          <a:solidFill>
            <a:srgbClr val="9D9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232120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32" presetClass="emph" presetSubtype="0" fill="hold" grpId="0" nodeType="withEffect">
                                  <p:stCondLst>
                                    <p:cond delay="0"/>
                                  </p:stCondLst>
                                  <p:childTnLst>
                                    <p:animRot by="120000">
                                      <p:cBhvr>
                                        <p:cTn id="9" dur="100" fill="hold">
                                          <p:stCondLst>
                                            <p:cond delay="0"/>
                                          </p:stCondLst>
                                        </p:cTn>
                                        <p:tgtEl>
                                          <p:spTgt spid="7"/>
                                        </p:tgtEl>
                                        <p:attrNameLst>
                                          <p:attrName>r</p:attrName>
                                        </p:attrNameLst>
                                      </p:cBhvr>
                                    </p:animRot>
                                    <p:animRot by="-240000">
                                      <p:cBhvr>
                                        <p:cTn id="10" dur="200" fill="hold">
                                          <p:stCondLst>
                                            <p:cond delay="200"/>
                                          </p:stCondLst>
                                        </p:cTn>
                                        <p:tgtEl>
                                          <p:spTgt spid="7"/>
                                        </p:tgtEl>
                                        <p:attrNameLst>
                                          <p:attrName>r</p:attrName>
                                        </p:attrNameLst>
                                      </p:cBhvr>
                                    </p:animRot>
                                    <p:animRot by="240000">
                                      <p:cBhvr>
                                        <p:cTn id="11" dur="200" fill="hold">
                                          <p:stCondLst>
                                            <p:cond delay="400"/>
                                          </p:stCondLst>
                                        </p:cTn>
                                        <p:tgtEl>
                                          <p:spTgt spid="7"/>
                                        </p:tgtEl>
                                        <p:attrNameLst>
                                          <p:attrName>r</p:attrName>
                                        </p:attrNameLst>
                                      </p:cBhvr>
                                    </p:animRot>
                                    <p:animRot by="-240000">
                                      <p:cBhvr>
                                        <p:cTn id="12" dur="200" fill="hold">
                                          <p:stCondLst>
                                            <p:cond delay="600"/>
                                          </p:stCondLst>
                                        </p:cTn>
                                        <p:tgtEl>
                                          <p:spTgt spid="7"/>
                                        </p:tgtEl>
                                        <p:attrNameLst>
                                          <p:attrName>r</p:attrName>
                                        </p:attrNameLst>
                                      </p:cBhvr>
                                    </p:animRot>
                                    <p:animRot by="120000">
                                      <p:cBhvr>
                                        <p:cTn id="13"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32" presetClass="emph" presetSubtype="0" fill="hold" grpId="0" nodeType="withEffect">
                                  <p:stCondLst>
                                    <p:cond delay="0"/>
                                  </p:stCondLst>
                                  <p:childTnLst>
                                    <p:animRot by="120000">
                                      <p:cBhvr>
                                        <p:cTn id="21" dur="100" fill="hold">
                                          <p:stCondLst>
                                            <p:cond delay="0"/>
                                          </p:stCondLst>
                                        </p:cTn>
                                        <p:tgtEl>
                                          <p:spTgt spid="8"/>
                                        </p:tgtEl>
                                        <p:attrNameLst>
                                          <p:attrName>r</p:attrName>
                                        </p:attrNameLst>
                                      </p:cBhvr>
                                    </p:animRot>
                                    <p:animRot by="-240000">
                                      <p:cBhvr>
                                        <p:cTn id="22" dur="200" fill="hold">
                                          <p:stCondLst>
                                            <p:cond delay="200"/>
                                          </p:stCondLst>
                                        </p:cTn>
                                        <p:tgtEl>
                                          <p:spTgt spid="8"/>
                                        </p:tgtEl>
                                        <p:attrNameLst>
                                          <p:attrName>r</p:attrName>
                                        </p:attrNameLst>
                                      </p:cBhvr>
                                    </p:animRot>
                                    <p:animRot by="240000">
                                      <p:cBhvr>
                                        <p:cTn id="23" dur="200" fill="hold">
                                          <p:stCondLst>
                                            <p:cond delay="400"/>
                                          </p:stCondLst>
                                        </p:cTn>
                                        <p:tgtEl>
                                          <p:spTgt spid="8"/>
                                        </p:tgtEl>
                                        <p:attrNameLst>
                                          <p:attrName>r</p:attrName>
                                        </p:attrNameLst>
                                      </p:cBhvr>
                                    </p:animRot>
                                    <p:animRot by="-240000">
                                      <p:cBhvr>
                                        <p:cTn id="24" dur="200" fill="hold">
                                          <p:stCondLst>
                                            <p:cond delay="600"/>
                                          </p:stCondLst>
                                        </p:cTn>
                                        <p:tgtEl>
                                          <p:spTgt spid="8"/>
                                        </p:tgtEl>
                                        <p:attrNameLst>
                                          <p:attrName>r</p:attrName>
                                        </p:attrNameLst>
                                      </p:cBhvr>
                                    </p:animRot>
                                    <p:animRot by="120000">
                                      <p:cBhvr>
                                        <p:cTn id="25"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32" presetClass="emph" presetSubtype="0" fill="hold" grpId="0" nodeType="withEffect">
                                  <p:stCondLst>
                                    <p:cond delay="0"/>
                                  </p:stCondLst>
                                  <p:childTnLst>
                                    <p:animRot by="120000">
                                      <p:cBhvr>
                                        <p:cTn id="33" dur="100" fill="hold">
                                          <p:stCondLst>
                                            <p:cond delay="0"/>
                                          </p:stCondLst>
                                        </p:cTn>
                                        <p:tgtEl>
                                          <p:spTgt spid="9"/>
                                        </p:tgtEl>
                                        <p:attrNameLst>
                                          <p:attrName>r</p:attrName>
                                        </p:attrNameLst>
                                      </p:cBhvr>
                                    </p:animRot>
                                    <p:animRot by="-240000">
                                      <p:cBhvr>
                                        <p:cTn id="34" dur="200" fill="hold">
                                          <p:stCondLst>
                                            <p:cond delay="200"/>
                                          </p:stCondLst>
                                        </p:cTn>
                                        <p:tgtEl>
                                          <p:spTgt spid="9"/>
                                        </p:tgtEl>
                                        <p:attrNameLst>
                                          <p:attrName>r</p:attrName>
                                        </p:attrNameLst>
                                      </p:cBhvr>
                                    </p:animRot>
                                    <p:animRot by="240000">
                                      <p:cBhvr>
                                        <p:cTn id="35" dur="200" fill="hold">
                                          <p:stCondLst>
                                            <p:cond delay="400"/>
                                          </p:stCondLst>
                                        </p:cTn>
                                        <p:tgtEl>
                                          <p:spTgt spid="9"/>
                                        </p:tgtEl>
                                        <p:attrNameLst>
                                          <p:attrName>r</p:attrName>
                                        </p:attrNameLst>
                                      </p:cBhvr>
                                    </p:animRot>
                                    <p:animRot by="-240000">
                                      <p:cBhvr>
                                        <p:cTn id="36" dur="200" fill="hold">
                                          <p:stCondLst>
                                            <p:cond delay="600"/>
                                          </p:stCondLst>
                                        </p:cTn>
                                        <p:tgtEl>
                                          <p:spTgt spid="9"/>
                                        </p:tgtEl>
                                        <p:attrNameLst>
                                          <p:attrName>r</p:attrName>
                                        </p:attrNameLst>
                                      </p:cBhvr>
                                    </p:animRot>
                                    <p:animRot by="120000">
                                      <p:cBhvr>
                                        <p:cTn id="37" dur="200" fill="hold">
                                          <p:stCondLst>
                                            <p:cond delay="800"/>
                                          </p:stCondLst>
                                        </p:cTn>
                                        <p:tgtEl>
                                          <p:spTgt spid="9"/>
                                        </p:tgtEl>
                                        <p:attrNameLst>
                                          <p:attrName>r</p:attrName>
                                        </p:attrNameLst>
                                      </p:cBhvr>
                                    </p:animRot>
                                  </p:childTnLst>
                                </p:cTn>
                              </p:par>
                            </p:childTnLst>
                          </p:cTn>
                        </p:par>
                      </p:childTnLst>
                    </p:cTn>
                  </p:par>
                </p:childTnLst>
              </p:cTn>
              <p:nextCondLst>
                <p:cond evt="onClick" delay="0">
                  <p:tgtEl>
                    <p:spTgt spid="9"/>
                  </p:tgtEl>
                </p:cond>
              </p:nextCondLst>
            </p:seq>
          </p:childTnLst>
        </p:cTn>
      </p:par>
    </p:tnLst>
    <p:bldLst>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C708771-4625-415E-80E5-472F68E3411C}"/>
              </a:ext>
            </a:extLst>
          </p:cNvPr>
          <p:cNvSpPr/>
          <p:nvPr/>
        </p:nvSpPr>
        <p:spPr>
          <a:xfrm>
            <a:off x="1879600" y="838200"/>
            <a:ext cx="5156200" cy="779488"/>
          </a:xfrm>
          <a:prstGeom prst="round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Where does the male hold the egg to keep it safe and warm? </a:t>
            </a:r>
          </a:p>
        </p:txBody>
      </p:sp>
      <p:sp>
        <p:nvSpPr>
          <p:cNvPr id="7" name="A">
            <a:extLst>
              <a:ext uri="{FF2B5EF4-FFF2-40B4-BE49-F238E27FC236}">
                <a16:creationId xmlns:a16="http://schemas.microsoft.com/office/drawing/2014/main" id="{EC36A42E-7DE2-41AC-96E1-1E006A6352DC}"/>
              </a:ext>
            </a:extLst>
          </p:cNvPr>
          <p:cNvSpPr/>
          <p:nvPr/>
        </p:nvSpPr>
        <p:spPr>
          <a:xfrm>
            <a:off x="755650" y="1817885"/>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 a big pouch under his wing </a:t>
            </a:r>
          </a:p>
        </p:txBody>
      </p:sp>
      <p:sp>
        <p:nvSpPr>
          <p:cNvPr id="8" name="B">
            <a:extLst>
              <a:ext uri="{FF2B5EF4-FFF2-40B4-BE49-F238E27FC236}">
                <a16:creationId xmlns:a16="http://schemas.microsoft.com/office/drawing/2014/main" id="{23096DE9-5719-4941-B706-AF08F56CF630}"/>
              </a:ext>
            </a:extLst>
          </p:cNvPr>
          <p:cNvSpPr/>
          <p:nvPr/>
        </p:nvSpPr>
        <p:spPr>
          <a:xfrm>
            <a:off x="755650" y="3464932"/>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 a brood place under his tummy </a:t>
            </a:r>
          </a:p>
        </p:txBody>
      </p:sp>
      <p:sp>
        <p:nvSpPr>
          <p:cNvPr id="9" name="C">
            <a:extLst>
              <a:ext uri="{FF2B5EF4-FFF2-40B4-BE49-F238E27FC236}">
                <a16:creationId xmlns:a16="http://schemas.microsoft.com/office/drawing/2014/main" id="{AEE30047-211D-48DA-A91E-2D0F601C0062}"/>
              </a:ext>
            </a:extLst>
          </p:cNvPr>
          <p:cNvSpPr/>
          <p:nvPr/>
        </p:nvSpPr>
        <p:spPr>
          <a:xfrm>
            <a:off x="755650" y="498634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in a brood pouch between his tummy and his feet </a:t>
            </a:r>
          </a:p>
        </p:txBody>
      </p:sp>
      <p:sp>
        <p:nvSpPr>
          <p:cNvPr id="5" name="Rectangle 4">
            <a:extLst>
              <a:ext uri="{FF2B5EF4-FFF2-40B4-BE49-F238E27FC236}">
                <a16:creationId xmlns:a16="http://schemas.microsoft.com/office/drawing/2014/main" id="{B786A822-DC94-48AC-BFAE-2357F8D5DF01}"/>
              </a:ext>
            </a:extLst>
          </p:cNvPr>
          <p:cNvSpPr/>
          <p:nvPr/>
        </p:nvSpPr>
        <p:spPr>
          <a:xfrm>
            <a:off x="916380" y="3464932"/>
            <a:ext cx="707245" cy="1107996"/>
          </a:xfrm>
          <a:prstGeom prst="rect">
            <a:avLst/>
          </a:prstGeom>
        </p:spPr>
        <p:txBody>
          <a:bodyPr wrap="none">
            <a:spAutoFit/>
          </a:bodyPr>
          <a:lstStyle/>
          <a:p>
            <a:pPr algn="ctr"/>
            <a:r>
              <a:rPr lang="en-GB" sz="6600" b="1" dirty="0">
                <a:solidFill>
                  <a:srgbClr val="2FB7BD"/>
                </a:solidFill>
              </a:rPr>
              <a:t>B</a:t>
            </a:r>
            <a:endParaRPr lang="en-GB" sz="7200" b="1" dirty="0">
              <a:solidFill>
                <a:srgbClr val="2FB7BD"/>
              </a:solidFill>
              <a:latin typeface="Twinkl" pitchFamily="2" charset="0"/>
            </a:endParaRPr>
          </a:p>
        </p:txBody>
      </p:sp>
      <p:sp>
        <p:nvSpPr>
          <p:cNvPr id="12" name="Rectangle 11">
            <a:extLst>
              <a:ext uri="{FF2B5EF4-FFF2-40B4-BE49-F238E27FC236}">
                <a16:creationId xmlns:a16="http://schemas.microsoft.com/office/drawing/2014/main" id="{D5878012-947F-4881-9F9B-11A2DF20ABF8}"/>
              </a:ext>
            </a:extLst>
          </p:cNvPr>
          <p:cNvSpPr/>
          <p:nvPr/>
        </p:nvSpPr>
        <p:spPr>
          <a:xfrm>
            <a:off x="901152" y="1816371"/>
            <a:ext cx="737702" cy="1107996"/>
          </a:xfrm>
          <a:prstGeom prst="rect">
            <a:avLst/>
          </a:prstGeom>
        </p:spPr>
        <p:txBody>
          <a:bodyPr wrap="none">
            <a:spAutoFit/>
          </a:bodyPr>
          <a:lstStyle/>
          <a:p>
            <a:pPr algn="ctr"/>
            <a:r>
              <a:rPr lang="en-GB" sz="6600" b="1" dirty="0">
                <a:solidFill>
                  <a:srgbClr val="2FB7BD"/>
                </a:solidFill>
              </a:rPr>
              <a:t>A</a:t>
            </a:r>
            <a:endParaRPr lang="en-GB" sz="7200" b="1" dirty="0">
              <a:solidFill>
                <a:srgbClr val="2FB7BD"/>
              </a:solidFill>
              <a:latin typeface="Twinkl" pitchFamily="2" charset="0"/>
            </a:endParaRPr>
          </a:p>
        </p:txBody>
      </p:sp>
      <p:sp>
        <p:nvSpPr>
          <p:cNvPr id="13" name="Rectangle 12">
            <a:extLst>
              <a:ext uri="{FF2B5EF4-FFF2-40B4-BE49-F238E27FC236}">
                <a16:creationId xmlns:a16="http://schemas.microsoft.com/office/drawing/2014/main" id="{DFB3BA35-713C-453C-AAB9-61EB43D14486}"/>
              </a:ext>
            </a:extLst>
          </p:cNvPr>
          <p:cNvSpPr/>
          <p:nvPr/>
        </p:nvSpPr>
        <p:spPr>
          <a:xfrm>
            <a:off x="915579" y="4984829"/>
            <a:ext cx="708848" cy="1107996"/>
          </a:xfrm>
          <a:prstGeom prst="rect">
            <a:avLst/>
          </a:prstGeom>
        </p:spPr>
        <p:txBody>
          <a:bodyPr wrap="none">
            <a:spAutoFit/>
          </a:bodyPr>
          <a:lstStyle/>
          <a:p>
            <a:pPr algn="ctr"/>
            <a:r>
              <a:rPr lang="en-GB" sz="6600" b="1" dirty="0">
                <a:solidFill>
                  <a:srgbClr val="2FB7BD"/>
                </a:solidFill>
              </a:rPr>
              <a:t>C</a:t>
            </a:r>
            <a:endParaRPr lang="en-GB" sz="7200" b="1" dirty="0">
              <a:solidFill>
                <a:srgbClr val="2FB7BD"/>
              </a:solidFill>
              <a:latin typeface="Twinkl" pitchFamily="2" charset="0"/>
            </a:endParaRPr>
          </a:p>
        </p:txBody>
      </p:sp>
      <p:grpSp>
        <p:nvGrpSpPr>
          <p:cNvPr id="18" name="Group 17">
            <a:extLst>
              <a:ext uri="{FF2B5EF4-FFF2-40B4-BE49-F238E27FC236}">
                <a16:creationId xmlns:a16="http://schemas.microsoft.com/office/drawing/2014/main" id="{EB7E13DA-9D0A-4AB7-9636-69ECC52DBAC9}"/>
              </a:ext>
            </a:extLst>
          </p:cNvPr>
          <p:cNvGrpSpPr/>
          <p:nvPr/>
        </p:nvGrpSpPr>
        <p:grpSpPr>
          <a:xfrm>
            <a:off x="2714625" y="3391129"/>
            <a:ext cx="5937250" cy="1416076"/>
            <a:chOff x="2740023" y="3569510"/>
            <a:chExt cx="5937250" cy="1416076"/>
          </a:xfrm>
        </p:grpSpPr>
        <p:sp>
          <p:nvSpPr>
            <p:cNvPr id="17" name="Rectangle: Rounded Corners 16">
              <a:extLst>
                <a:ext uri="{FF2B5EF4-FFF2-40B4-BE49-F238E27FC236}">
                  <a16:creationId xmlns:a16="http://schemas.microsoft.com/office/drawing/2014/main" id="{6DC8D20E-FD65-4A77-B352-6A4AD4A9E7AF}"/>
                </a:ext>
              </a:extLst>
            </p:cNvPr>
            <p:cNvSpPr/>
            <p:nvPr/>
          </p:nvSpPr>
          <p:spPr>
            <a:xfrm>
              <a:off x="2740023" y="4001275"/>
              <a:ext cx="3628229"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15" name="Picture 14">
              <a:extLst>
                <a:ext uri="{FF2B5EF4-FFF2-40B4-BE49-F238E27FC236}">
                  <a16:creationId xmlns:a16="http://schemas.microsoft.com/office/drawing/2014/main" id="{B1939BA4-A8BC-467F-99DB-69DF235D8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19" name="Group 18">
            <a:extLst>
              <a:ext uri="{FF2B5EF4-FFF2-40B4-BE49-F238E27FC236}">
                <a16:creationId xmlns:a16="http://schemas.microsoft.com/office/drawing/2014/main" id="{8619B7A9-55BC-434D-BD94-F8953021E0C9}"/>
              </a:ext>
            </a:extLst>
          </p:cNvPr>
          <p:cNvGrpSpPr/>
          <p:nvPr/>
        </p:nvGrpSpPr>
        <p:grpSpPr>
          <a:xfrm>
            <a:off x="3004414" y="1662331"/>
            <a:ext cx="5647461" cy="1416076"/>
            <a:chOff x="3029812" y="3569510"/>
            <a:chExt cx="5647461" cy="1416076"/>
          </a:xfrm>
        </p:grpSpPr>
        <p:sp>
          <p:nvSpPr>
            <p:cNvPr id="20" name="Rectangle: Rounded Corners 19">
              <a:extLst>
                <a:ext uri="{FF2B5EF4-FFF2-40B4-BE49-F238E27FC236}">
                  <a16:creationId xmlns:a16="http://schemas.microsoft.com/office/drawing/2014/main" id="{76658DE3-FD2D-4085-8B59-46E92C6CA0D8}"/>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21" name="Picture 20">
              <a:extLst>
                <a:ext uri="{FF2B5EF4-FFF2-40B4-BE49-F238E27FC236}">
                  <a16:creationId xmlns:a16="http://schemas.microsoft.com/office/drawing/2014/main" id="{A91DE29C-0450-458C-914D-189C642A77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31" name="Group 30">
            <a:extLst>
              <a:ext uri="{FF2B5EF4-FFF2-40B4-BE49-F238E27FC236}">
                <a16:creationId xmlns:a16="http://schemas.microsoft.com/office/drawing/2014/main" id="{EEEACE45-C0F2-4A09-8310-0F03FAEF9442}"/>
              </a:ext>
            </a:extLst>
          </p:cNvPr>
          <p:cNvGrpSpPr/>
          <p:nvPr/>
        </p:nvGrpSpPr>
        <p:grpSpPr>
          <a:xfrm>
            <a:off x="1943100" y="4823598"/>
            <a:ext cx="5257800" cy="1702543"/>
            <a:chOff x="1822433" y="4801782"/>
            <a:chExt cx="5257800" cy="1702543"/>
          </a:xfrm>
        </p:grpSpPr>
        <p:sp>
          <p:nvSpPr>
            <p:cNvPr id="23" name="Rectangle: Rounded Corners 22">
              <a:extLst>
                <a:ext uri="{FF2B5EF4-FFF2-40B4-BE49-F238E27FC236}">
                  <a16:creationId xmlns:a16="http://schemas.microsoft.com/office/drawing/2014/main" id="{71D68559-C84C-4122-A4F8-030D417C75FC}"/>
                </a:ext>
              </a:extLst>
            </p:cNvPr>
            <p:cNvSpPr/>
            <p:nvPr/>
          </p:nvSpPr>
          <p:spPr>
            <a:xfrm>
              <a:off x="1822433" y="5264068"/>
              <a:ext cx="5257800"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Yay! Correct!</a:t>
              </a:r>
            </a:p>
          </p:txBody>
        </p:sp>
        <p:pic>
          <p:nvPicPr>
            <p:cNvPr id="30" name="Picture 29">
              <a:extLst>
                <a:ext uri="{FF2B5EF4-FFF2-40B4-BE49-F238E27FC236}">
                  <a16:creationId xmlns:a16="http://schemas.microsoft.com/office/drawing/2014/main" id="{53D14126-900C-4533-87AD-523CC61D1FC6}"/>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0" b="100000" l="0" r="99314"/>
                      </a14:imgEffect>
                    </a14:imgLayer>
                  </a14:imgProps>
                </a:ext>
                <a:ext uri="{28A0092B-C50C-407E-A947-70E740481C1C}">
                  <a14:useLocalDpi xmlns:a14="http://schemas.microsoft.com/office/drawing/2010/main" val="0"/>
                </a:ext>
              </a:extLst>
            </a:blip>
            <a:stretch>
              <a:fillRect/>
            </a:stretch>
          </p:blipFill>
          <p:spPr>
            <a:xfrm rot="21393308">
              <a:off x="4621542" y="4801782"/>
              <a:ext cx="1781556" cy="1702543"/>
            </a:xfrm>
            <a:prstGeom prst="rect">
              <a:avLst/>
            </a:prstGeom>
          </p:spPr>
        </p:pic>
      </p:grpSp>
      <p:sp>
        <p:nvSpPr>
          <p:cNvPr id="32" name="Action Button: Go Forward or Next 31">
            <a:hlinkClick r:id="" action="ppaction://hlinkshowjump?jump=nextslide" highlightClick="1"/>
            <a:extLst>
              <a:ext uri="{FF2B5EF4-FFF2-40B4-BE49-F238E27FC236}">
                <a16:creationId xmlns:a16="http://schemas.microsoft.com/office/drawing/2014/main" id="{9ABC6DC1-F85B-473E-9210-54FB024634E1}"/>
              </a:ext>
            </a:extLst>
          </p:cNvPr>
          <p:cNvSpPr/>
          <p:nvPr/>
        </p:nvSpPr>
        <p:spPr>
          <a:xfrm>
            <a:off x="8086725" y="5934076"/>
            <a:ext cx="616611" cy="555640"/>
          </a:xfrm>
          <a:prstGeom prst="actionButtonForwardNext">
            <a:avLst/>
          </a:prstGeom>
          <a:solidFill>
            <a:srgbClr val="9D9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632416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32" presetClass="emph" presetSubtype="0" fill="hold" grpId="0" nodeType="withEffect">
                                  <p:stCondLst>
                                    <p:cond delay="0"/>
                                  </p:stCondLst>
                                  <p:childTnLst>
                                    <p:animRot by="120000">
                                      <p:cBhvr>
                                        <p:cTn id="9" dur="100" fill="hold">
                                          <p:stCondLst>
                                            <p:cond delay="0"/>
                                          </p:stCondLst>
                                        </p:cTn>
                                        <p:tgtEl>
                                          <p:spTgt spid="7"/>
                                        </p:tgtEl>
                                        <p:attrNameLst>
                                          <p:attrName>r</p:attrName>
                                        </p:attrNameLst>
                                      </p:cBhvr>
                                    </p:animRot>
                                    <p:animRot by="-240000">
                                      <p:cBhvr>
                                        <p:cTn id="10" dur="200" fill="hold">
                                          <p:stCondLst>
                                            <p:cond delay="200"/>
                                          </p:stCondLst>
                                        </p:cTn>
                                        <p:tgtEl>
                                          <p:spTgt spid="7"/>
                                        </p:tgtEl>
                                        <p:attrNameLst>
                                          <p:attrName>r</p:attrName>
                                        </p:attrNameLst>
                                      </p:cBhvr>
                                    </p:animRot>
                                    <p:animRot by="240000">
                                      <p:cBhvr>
                                        <p:cTn id="11" dur="200" fill="hold">
                                          <p:stCondLst>
                                            <p:cond delay="400"/>
                                          </p:stCondLst>
                                        </p:cTn>
                                        <p:tgtEl>
                                          <p:spTgt spid="7"/>
                                        </p:tgtEl>
                                        <p:attrNameLst>
                                          <p:attrName>r</p:attrName>
                                        </p:attrNameLst>
                                      </p:cBhvr>
                                    </p:animRot>
                                    <p:animRot by="-240000">
                                      <p:cBhvr>
                                        <p:cTn id="12" dur="200" fill="hold">
                                          <p:stCondLst>
                                            <p:cond delay="600"/>
                                          </p:stCondLst>
                                        </p:cTn>
                                        <p:tgtEl>
                                          <p:spTgt spid="7"/>
                                        </p:tgtEl>
                                        <p:attrNameLst>
                                          <p:attrName>r</p:attrName>
                                        </p:attrNameLst>
                                      </p:cBhvr>
                                    </p:animRot>
                                    <p:animRot by="120000">
                                      <p:cBhvr>
                                        <p:cTn id="13"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32" presetClass="emph" presetSubtype="0" fill="hold" grpId="0" nodeType="withEffect">
                                  <p:stCondLst>
                                    <p:cond delay="0"/>
                                  </p:stCondLst>
                                  <p:childTnLst>
                                    <p:animRot by="120000">
                                      <p:cBhvr>
                                        <p:cTn id="21" dur="100" fill="hold">
                                          <p:stCondLst>
                                            <p:cond delay="0"/>
                                          </p:stCondLst>
                                        </p:cTn>
                                        <p:tgtEl>
                                          <p:spTgt spid="8"/>
                                        </p:tgtEl>
                                        <p:attrNameLst>
                                          <p:attrName>r</p:attrName>
                                        </p:attrNameLst>
                                      </p:cBhvr>
                                    </p:animRot>
                                    <p:animRot by="-240000">
                                      <p:cBhvr>
                                        <p:cTn id="22" dur="200" fill="hold">
                                          <p:stCondLst>
                                            <p:cond delay="200"/>
                                          </p:stCondLst>
                                        </p:cTn>
                                        <p:tgtEl>
                                          <p:spTgt spid="8"/>
                                        </p:tgtEl>
                                        <p:attrNameLst>
                                          <p:attrName>r</p:attrName>
                                        </p:attrNameLst>
                                      </p:cBhvr>
                                    </p:animRot>
                                    <p:animRot by="240000">
                                      <p:cBhvr>
                                        <p:cTn id="23" dur="200" fill="hold">
                                          <p:stCondLst>
                                            <p:cond delay="400"/>
                                          </p:stCondLst>
                                        </p:cTn>
                                        <p:tgtEl>
                                          <p:spTgt spid="8"/>
                                        </p:tgtEl>
                                        <p:attrNameLst>
                                          <p:attrName>r</p:attrName>
                                        </p:attrNameLst>
                                      </p:cBhvr>
                                    </p:animRot>
                                    <p:animRot by="-240000">
                                      <p:cBhvr>
                                        <p:cTn id="24" dur="200" fill="hold">
                                          <p:stCondLst>
                                            <p:cond delay="600"/>
                                          </p:stCondLst>
                                        </p:cTn>
                                        <p:tgtEl>
                                          <p:spTgt spid="8"/>
                                        </p:tgtEl>
                                        <p:attrNameLst>
                                          <p:attrName>r</p:attrName>
                                        </p:attrNameLst>
                                      </p:cBhvr>
                                    </p:animRot>
                                    <p:animRot by="120000">
                                      <p:cBhvr>
                                        <p:cTn id="25"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26" presetClass="emph" presetSubtype="0" fill="hold" grpId="0" nodeType="withEffect">
                                  <p:stCondLst>
                                    <p:cond delay="0"/>
                                  </p:stCondLst>
                                  <p:childTnLst>
                                    <p:animEffect transition="out" filter="fade">
                                      <p:cBhvr>
                                        <p:cTn id="33" dur="500" tmFilter="0, 0; .2, .5; .8, .5; 1, 0"/>
                                        <p:tgtEl>
                                          <p:spTgt spid="9"/>
                                        </p:tgtEl>
                                      </p:cBhvr>
                                    </p:animEffect>
                                    <p:animScale>
                                      <p:cBhvr>
                                        <p:cTn id="34" dur="250" autoRev="1" fill="hold"/>
                                        <p:tgtEl>
                                          <p:spTgt spid="9"/>
                                        </p:tgtEl>
                                      </p:cBhvr>
                                      <p:by x="105000" y="105000"/>
                                    </p:animScale>
                                  </p:childTnLst>
                                </p:cTn>
                              </p:par>
                            </p:childTnLst>
                          </p:cTn>
                        </p:par>
                      </p:childTnLst>
                    </p:cTn>
                  </p:par>
                </p:childTnLst>
              </p:cTn>
              <p:nextCondLst>
                <p:cond evt="onClick" delay="0">
                  <p:tgtEl>
                    <p:spTgt spid="9"/>
                  </p:tgtEl>
                </p:cond>
              </p:nextCondLst>
            </p:seq>
          </p:childTnLst>
        </p:cTn>
      </p:par>
    </p:tnLst>
    <p:bldLst>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C708771-4625-415E-80E5-472F68E3411C}"/>
              </a:ext>
            </a:extLst>
          </p:cNvPr>
          <p:cNvSpPr/>
          <p:nvPr/>
        </p:nvSpPr>
        <p:spPr>
          <a:xfrm>
            <a:off x="1879600" y="838200"/>
            <a:ext cx="5156200" cy="779488"/>
          </a:xfrm>
          <a:prstGeom prst="round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What is an emperor penguin’s </a:t>
            </a:r>
            <a:r>
              <a:rPr lang="en-GB" b="1" dirty="0">
                <a:solidFill>
                  <a:schemeClr val="tx1"/>
                </a:solidFill>
                <a:latin typeface="Twinkl" pitchFamily="2" charset="0"/>
              </a:rPr>
              <a:t>prey</a:t>
            </a:r>
            <a:r>
              <a:rPr lang="en-GB" dirty="0">
                <a:solidFill>
                  <a:schemeClr val="tx1"/>
                </a:solidFill>
                <a:latin typeface="Twinkl" pitchFamily="2" charset="0"/>
              </a:rPr>
              <a:t>? </a:t>
            </a:r>
          </a:p>
        </p:txBody>
      </p:sp>
      <p:sp>
        <p:nvSpPr>
          <p:cNvPr id="7" name="A">
            <a:extLst>
              <a:ext uri="{FF2B5EF4-FFF2-40B4-BE49-F238E27FC236}">
                <a16:creationId xmlns:a16="http://schemas.microsoft.com/office/drawing/2014/main" id="{EC36A42E-7DE2-41AC-96E1-1E006A6352DC}"/>
              </a:ext>
            </a:extLst>
          </p:cNvPr>
          <p:cNvSpPr/>
          <p:nvPr/>
        </p:nvSpPr>
        <p:spPr>
          <a:xfrm>
            <a:off x="755650" y="1817885"/>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leopard seal </a:t>
            </a:r>
          </a:p>
        </p:txBody>
      </p:sp>
      <p:sp>
        <p:nvSpPr>
          <p:cNvPr id="8" name="B">
            <a:extLst>
              <a:ext uri="{FF2B5EF4-FFF2-40B4-BE49-F238E27FC236}">
                <a16:creationId xmlns:a16="http://schemas.microsoft.com/office/drawing/2014/main" id="{23096DE9-5719-4941-B706-AF08F56CF630}"/>
              </a:ext>
            </a:extLst>
          </p:cNvPr>
          <p:cNvSpPr/>
          <p:nvPr/>
        </p:nvSpPr>
        <p:spPr>
          <a:xfrm>
            <a:off x="755650" y="3464932"/>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orca (killer whale) </a:t>
            </a:r>
          </a:p>
        </p:txBody>
      </p:sp>
      <p:sp>
        <p:nvSpPr>
          <p:cNvPr id="9" name="C">
            <a:extLst>
              <a:ext uri="{FF2B5EF4-FFF2-40B4-BE49-F238E27FC236}">
                <a16:creationId xmlns:a16="http://schemas.microsoft.com/office/drawing/2014/main" id="{AEE30047-211D-48DA-A91E-2D0F601C0062}"/>
              </a:ext>
            </a:extLst>
          </p:cNvPr>
          <p:cNvSpPr/>
          <p:nvPr/>
        </p:nvSpPr>
        <p:spPr>
          <a:xfrm>
            <a:off x="755650" y="4986343"/>
            <a:ext cx="7632700" cy="1106482"/>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krill, fish and squid </a:t>
            </a:r>
          </a:p>
        </p:txBody>
      </p:sp>
      <p:sp>
        <p:nvSpPr>
          <p:cNvPr id="5" name="Rectangle 4">
            <a:extLst>
              <a:ext uri="{FF2B5EF4-FFF2-40B4-BE49-F238E27FC236}">
                <a16:creationId xmlns:a16="http://schemas.microsoft.com/office/drawing/2014/main" id="{B786A822-DC94-48AC-BFAE-2357F8D5DF01}"/>
              </a:ext>
            </a:extLst>
          </p:cNvPr>
          <p:cNvSpPr/>
          <p:nvPr/>
        </p:nvSpPr>
        <p:spPr>
          <a:xfrm>
            <a:off x="916380" y="3464932"/>
            <a:ext cx="707245" cy="1107996"/>
          </a:xfrm>
          <a:prstGeom prst="rect">
            <a:avLst/>
          </a:prstGeom>
        </p:spPr>
        <p:txBody>
          <a:bodyPr wrap="none">
            <a:spAutoFit/>
          </a:bodyPr>
          <a:lstStyle/>
          <a:p>
            <a:pPr algn="ctr"/>
            <a:r>
              <a:rPr lang="en-GB" sz="6600" b="1" dirty="0">
                <a:solidFill>
                  <a:srgbClr val="2FB7BD"/>
                </a:solidFill>
              </a:rPr>
              <a:t>B</a:t>
            </a:r>
            <a:endParaRPr lang="en-GB" sz="7200" b="1" dirty="0">
              <a:solidFill>
                <a:srgbClr val="2FB7BD"/>
              </a:solidFill>
              <a:latin typeface="Twinkl" pitchFamily="2" charset="0"/>
            </a:endParaRPr>
          </a:p>
        </p:txBody>
      </p:sp>
      <p:sp>
        <p:nvSpPr>
          <p:cNvPr id="12" name="Rectangle 11">
            <a:extLst>
              <a:ext uri="{FF2B5EF4-FFF2-40B4-BE49-F238E27FC236}">
                <a16:creationId xmlns:a16="http://schemas.microsoft.com/office/drawing/2014/main" id="{D5878012-947F-4881-9F9B-11A2DF20ABF8}"/>
              </a:ext>
            </a:extLst>
          </p:cNvPr>
          <p:cNvSpPr/>
          <p:nvPr/>
        </p:nvSpPr>
        <p:spPr>
          <a:xfrm>
            <a:off x="901152" y="1816371"/>
            <a:ext cx="737702" cy="1107996"/>
          </a:xfrm>
          <a:prstGeom prst="rect">
            <a:avLst/>
          </a:prstGeom>
        </p:spPr>
        <p:txBody>
          <a:bodyPr wrap="none">
            <a:spAutoFit/>
          </a:bodyPr>
          <a:lstStyle/>
          <a:p>
            <a:pPr algn="ctr"/>
            <a:r>
              <a:rPr lang="en-GB" sz="6600" b="1" dirty="0">
                <a:solidFill>
                  <a:srgbClr val="2FB7BD"/>
                </a:solidFill>
              </a:rPr>
              <a:t>A</a:t>
            </a:r>
            <a:endParaRPr lang="en-GB" sz="7200" b="1" dirty="0">
              <a:solidFill>
                <a:srgbClr val="2FB7BD"/>
              </a:solidFill>
              <a:latin typeface="Twinkl" pitchFamily="2" charset="0"/>
            </a:endParaRPr>
          </a:p>
        </p:txBody>
      </p:sp>
      <p:sp>
        <p:nvSpPr>
          <p:cNvPr id="13" name="Rectangle 12">
            <a:extLst>
              <a:ext uri="{FF2B5EF4-FFF2-40B4-BE49-F238E27FC236}">
                <a16:creationId xmlns:a16="http://schemas.microsoft.com/office/drawing/2014/main" id="{DFB3BA35-713C-453C-AAB9-61EB43D14486}"/>
              </a:ext>
            </a:extLst>
          </p:cNvPr>
          <p:cNvSpPr/>
          <p:nvPr/>
        </p:nvSpPr>
        <p:spPr>
          <a:xfrm>
            <a:off x="915579" y="4984829"/>
            <a:ext cx="708848" cy="1107996"/>
          </a:xfrm>
          <a:prstGeom prst="rect">
            <a:avLst/>
          </a:prstGeom>
        </p:spPr>
        <p:txBody>
          <a:bodyPr wrap="none">
            <a:spAutoFit/>
          </a:bodyPr>
          <a:lstStyle/>
          <a:p>
            <a:pPr algn="ctr"/>
            <a:r>
              <a:rPr lang="en-GB" sz="6600" b="1" dirty="0">
                <a:solidFill>
                  <a:srgbClr val="2FB7BD"/>
                </a:solidFill>
              </a:rPr>
              <a:t>C</a:t>
            </a:r>
            <a:endParaRPr lang="en-GB" sz="7200" b="1" dirty="0">
              <a:solidFill>
                <a:srgbClr val="2FB7BD"/>
              </a:solidFill>
              <a:latin typeface="Twinkl" pitchFamily="2" charset="0"/>
            </a:endParaRPr>
          </a:p>
        </p:txBody>
      </p:sp>
      <p:grpSp>
        <p:nvGrpSpPr>
          <p:cNvPr id="18" name="Group 17">
            <a:extLst>
              <a:ext uri="{FF2B5EF4-FFF2-40B4-BE49-F238E27FC236}">
                <a16:creationId xmlns:a16="http://schemas.microsoft.com/office/drawing/2014/main" id="{EB7E13DA-9D0A-4AB7-9636-69ECC52DBAC9}"/>
              </a:ext>
            </a:extLst>
          </p:cNvPr>
          <p:cNvGrpSpPr/>
          <p:nvPr/>
        </p:nvGrpSpPr>
        <p:grpSpPr>
          <a:xfrm>
            <a:off x="2714625" y="3391129"/>
            <a:ext cx="5937250" cy="1416076"/>
            <a:chOff x="2740023" y="3569510"/>
            <a:chExt cx="5937250" cy="1416076"/>
          </a:xfrm>
        </p:grpSpPr>
        <p:sp>
          <p:nvSpPr>
            <p:cNvPr id="17" name="Rectangle: Rounded Corners 16">
              <a:extLst>
                <a:ext uri="{FF2B5EF4-FFF2-40B4-BE49-F238E27FC236}">
                  <a16:creationId xmlns:a16="http://schemas.microsoft.com/office/drawing/2014/main" id="{6DC8D20E-FD65-4A77-B352-6A4AD4A9E7AF}"/>
                </a:ext>
              </a:extLst>
            </p:cNvPr>
            <p:cNvSpPr/>
            <p:nvPr/>
          </p:nvSpPr>
          <p:spPr>
            <a:xfrm>
              <a:off x="2740023" y="4001275"/>
              <a:ext cx="3628229"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15" name="Picture 14">
              <a:extLst>
                <a:ext uri="{FF2B5EF4-FFF2-40B4-BE49-F238E27FC236}">
                  <a16:creationId xmlns:a16="http://schemas.microsoft.com/office/drawing/2014/main" id="{B1939BA4-A8BC-467F-99DB-69DF235D8F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19" name="Group 18">
            <a:extLst>
              <a:ext uri="{FF2B5EF4-FFF2-40B4-BE49-F238E27FC236}">
                <a16:creationId xmlns:a16="http://schemas.microsoft.com/office/drawing/2014/main" id="{8619B7A9-55BC-434D-BD94-F8953021E0C9}"/>
              </a:ext>
            </a:extLst>
          </p:cNvPr>
          <p:cNvGrpSpPr/>
          <p:nvPr/>
        </p:nvGrpSpPr>
        <p:grpSpPr>
          <a:xfrm>
            <a:off x="3004414" y="1662331"/>
            <a:ext cx="5647461" cy="1416076"/>
            <a:chOff x="3029812" y="3569510"/>
            <a:chExt cx="5647461" cy="1416076"/>
          </a:xfrm>
        </p:grpSpPr>
        <p:sp>
          <p:nvSpPr>
            <p:cNvPr id="20" name="Rectangle: Rounded Corners 19">
              <a:extLst>
                <a:ext uri="{FF2B5EF4-FFF2-40B4-BE49-F238E27FC236}">
                  <a16:creationId xmlns:a16="http://schemas.microsoft.com/office/drawing/2014/main" id="{76658DE3-FD2D-4085-8B59-46E92C6CA0D8}"/>
                </a:ext>
              </a:extLst>
            </p:cNvPr>
            <p:cNvSpPr/>
            <p:nvPr/>
          </p:nvSpPr>
          <p:spPr>
            <a:xfrm>
              <a:off x="3029812" y="4001275"/>
              <a:ext cx="3084376"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Never mind. Keep trying!</a:t>
              </a:r>
            </a:p>
          </p:txBody>
        </p:sp>
        <p:pic>
          <p:nvPicPr>
            <p:cNvPr id="21" name="Picture 20">
              <a:extLst>
                <a:ext uri="{FF2B5EF4-FFF2-40B4-BE49-F238E27FC236}">
                  <a16:creationId xmlns:a16="http://schemas.microsoft.com/office/drawing/2014/main" id="{A91DE29C-0450-458C-914D-189C642A77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31778" y="3569510"/>
              <a:ext cx="2045495" cy="1416076"/>
            </a:xfrm>
            <a:prstGeom prst="rect">
              <a:avLst/>
            </a:prstGeom>
          </p:spPr>
        </p:pic>
      </p:grpSp>
      <p:grpSp>
        <p:nvGrpSpPr>
          <p:cNvPr id="31" name="Group 30">
            <a:extLst>
              <a:ext uri="{FF2B5EF4-FFF2-40B4-BE49-F238E27FC236}">
                <a16:creationId xmlns:a16="http://schemas.microsoft.com/office/drawing/2014/main" id="{EEEACE45-C0F2-4A09-8310-0F03FAEF9442}"/>
              </a:ext>
            </a:extLst>
          </p:cNvPr>
          <p:cNvGrpSpPr/>
          <p:nvPr/>
        </p:nvGrpSpPr>
        <p:grpSpPr>
          <a:xfrm>
            <a:off x="2057400" y="5025596"/>
            <a:ext cx="6051158" cy="1541070"/>
            <a:chOff x="1822433" y="4946370"/>
            <a:chExt cx="6051158" cy="1541070"/>
          </a:xfrm>
        </p:grpSpPr>
        <p:sp>
          <p:nvSpPr>
            <p:cNvPr id="23" name="Rectangle: Rounded Corners 22">
              <a:extLst>
                <a:ext uri="{FF2B5EF4-FFF2-40B4-BE49-F238E27FC236}">
                  <a16:creationId xmlns:a16="http://schemas.microsoft.com/office/drawing/2014/main" id="{71D68559-C84C-4122-A4F8-030D417C75FC}"/>
                </a:ext>
              </a:extLst>
            </p:cNvPr>
            <p:cNvSpPr/>
            <p:nvPr/>
          </p:nvSpPr>
          <p:spPr>
            <a:xfrm>
              <a:off x="1822433" y="5018137"/>
              <a:ext cx="5257800" cy="503221"/>
            </a:xfrm>
            <a:prstGeom prst="roundRect">
              <a:avLst/>
            </a:prstGeom>
            <a:solidFill>
              <a:srgbClr val="A0E5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Yay! Correct!</a:t>
              </a:r>
            </a:p>
          </p:txBody>
        </p:sp>
        <p:sp>
          <p:nvSpPr>
            <p:cNvPr id="22" name="Rectangle: Rounded Corners 21">
              <a:extLst>
                <a:ext uri="{FF2B5EF4-FFF2-40B4-BE49-F238E27FC236}">
                  <a16:creationId xmlns:a16="http://schemas.microsoft.com/office/drawing/2014/main" id="{39802D99-1972-443A-B714-D9FF00419809}"/>
                </a:ext>
              </a:extLst>
            </p:cNvPr>
            <p:cNvSpPr/>
            <p:nvPr/>
          </p:nvSpPr>
          <p:spPr>
            <a:xfrm>
              <a:off x="1822433" y="5504888"/>
              <a:ext cx="5257800" cy="619731"/>
            </a:xfrm>
            <a:prstGeom prst="roundRect">
              <a:avLst/>
            </a:prstGeom>
            <a:solidFill>
              <a:srgbClr val="2FB7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The emperor penguins are the prey of leopard seals and orcas!</a:t>
              </a:r>
            </a:p>
          </p:txBody>
        </p:sp>
        <p:pic>
          <p:nvPicPr>
            <p:cNvPr id="30" name="Picture 29">
              <a:extLst>
                <a:ext uri="{FF2B5EF4-FFF2-40B4-BE49-F238E27FC236}">
                  <a16:creationId xmlns:a16="http://schemas.microsoft.com/office/drawing/2014/main" id="{53D14126-900C-4533-87AD-523CC61D1FC6}"/>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0" b="100000" l="0" r="99314"/>
                      </a14:imgEffect>
                    </a14:imgLayer>
                  </a14:imgProps>
                </a:ext>
                <a:ext uri="{28A0092B-C50C-407E-A947-70E740481C1C}">
                  <a14:useLocalDpi xmlns:a14="http://schemas.microsoft.com/office/drawing/2010/main" val="0"/>
                </a:ext>
              </a:extLst>
            </a:blip>
            <a:stretch>
              <a:fillRect/>
            </a:stretch>
          </p:blipFill>
          <p:spPr>
            <a:xfrm rot="21393308">
              <a:off x="6261002" y="4946370"/>
              <a:ext cx="1612589" cy="1541070"/>
            </a:xfrm>
            <a:prstGeom prst="rect">
              <a:avLst/>
            </a:prstGeom>
          </p:spPr>
        </p:pic>
      </p:grpSp>
    </p:spTree>
    <p:extLst>
      <p:ext uri="{BB962C8B-B14F-4D97-AF65-F5344CB8AC3E}">
        <p14:creationId xmlns:p14="http://schemas.microsoft.com/office/powerpoint/2010/main" val="21954391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32" presetClass="emph" presetSubtype="0" fill="hold" grpId="0" nodeType="withEffect">
                                  <p:stCondLst>
                                    <p:cond delay="0"/>
                                  </p:stCondLst>
                                  <p:childTnLst>
                                    <p:animRot by="120000">
                                      <p:cBhvr>
                                        <p:cTn id="9" dur="100" fill="hold">
                                          <p:stCondLst>
                                            <p:cond delay="0"/>
                                          </p:stCondLst>
                                        </p:cTn>
                                        <p:tgtEl>
                                          <p:spTgt spid="7"/>
                                        </p:tgtEl>
                                        <p:attrNameLst>
                                          <p:attrName>r</p:attrName>
                                        </p:attrNameLst>
                                      </p:cBhvr>
                                    </p:animRot>
                                    <p:animRot by="-240000">
                                      <p:cBhvr>
                                        <p:cTn id="10" dur="200" fill="hold">
                                          <p:stCondLst>
                                            <p:cond delay="200"/>
                                          </p:stCondLst>
                                        </p:cTn>
                                        <p:tgtEl>
                                          <p:spTgt spid="7"/>
                                        </p:tgtEl>
                                        <p:attrNameLst>
                                          <p:attrName>r</p:attrName>
                                        </p:attrNameLst>
                                      </p:cBhvr>
                                    </p:animRot>
                                    <p:animRot by="240000">
                                      <p:cBhvr>
                                        <p:cTn id="11" dur="200" fill="hold">
                                          <p:stCondLst>
                                            <p:cond delay="400"/>
                                          </p:stCondLst>
                                        </p:cTn>
                                        <p:tgtEl>
                                          <p:spTgt spid="7"/>
                                        </p:tgtEl>
                                        <p:attrNameLst>
                                          <p:attrName>r</p:attrName>
                                        </p:attrNameLst>
                                      </p:cBhvr>
                                    </p:animRot>
                                    <p:animRot by="-240000">
                                      <p:cBhvr>
                                        <p:cTn id="12" dur="200" fill="hold">
                                          <p:stCondLst>
                                            <p:cond delay="600"/>
                                          </p:stCondLst>
                                        </p:cTn>
                                        <p:tgtEl>
                                          <p:spTgt spid="7"/>
                                        </p:tgtEl>
                                        <p:attrNameLst>
                                          <p:attrName>r</p:attrName>
                                        </p:attrNameLst>
                                      </p:cBhvr>
                                    </p:animRot>
                                    <p:animRot by="120000">
                                      <p:cBhvr>
                                        <p:cTn id="13" dur="200" fill="hold">
                                          <p:stCondLst>
                                            <p:cond delay="800"/>
                                          </p:stCondLst>
                                        </p:cTn>
                                        <p:tgtEl>
                                          <p:spTgt spid="7"/>
                                        </p:tgtEl>
                                        <p:attrNameLst>
                                          <p:attrName>r</p:attrName>
                                        </p:attrNameLst>
                                      </p:cBhvr>
                                    </p:animRo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32" presetClass="emph" presetSubtype="0" fill="hold" grpId="0" nodeType="withEffect">
                                  <p:stCondLst>
                                    <p:cond delay="0"/>
                                  </p:stCondLst>
                                  <p:childTnLst>
                                    <p:animRot by="120000">
                                      <p:cBhvr>
                                        <p:cTn id="21" dur="100" fill="hold">
                                          <p:stCondLst>
                                            <p:cond delay="0"/>
                                          </p:stCondLst>
                                        </p:cTn>
                                        <p:tgtEl>
                                          <p:spTgt spid="8"/>
                                        </p:tgtEl>
                                        <p:attrNameLst>
                                          <p:attrName>r</p:attrName>
                                        </p:attrNameLst>
                                      </p:cBhvr>
                                    </p:animRot>
                                    <p:animRot by="-240000">
                                      <p:cBhvr>
                                        <p:cTn id="22" dur="200" fill="hold">
                                          <p:stCondLst>
                                            <p:cond delay="200"/>
                                          </p:stCondLst>
                                        </p:cTn>
                                        <p:tgtEl>
                                          <p:spTgt spid="8"/>
                                        </p:tgtEl>
                                        <p:attrNameLst>
                                          <p:attrName>r</p:attrName>
                                        </p:attrNameLst>
                                      </p:cBhvr>
                                    </p:animRot>
                                    <p:animRot by="240000">
                                      <p:cBhvr>
                                        <p:cTn id="23" dur="200" fill="hold">
                                          <p:stCondLst>
                                            <p:cond delay="400"/>
                                          </p:stCondLst>
                                        </p:cTn>
                                        <p:tgtEl>
                                          <p:spTgt spid="8"/>
                                        </p:tgtEl>
                                        <p:attrNameLst>
                                          <p:attrName>r</p:attrName>
                                        </p:attrNameLst>
                                      </p:cBhvr>
                                    </p:animRot>
                                    <p:animRot by="-240000">
                                      <p:cBhvr>
                                        <p:cTn id="24" dur="200" fill="hold">
                                          <p:stCondLst>
                                            <p:cond delay="600"/>
                                          </p:stCondLst>
                                        </p:cTn>
                                        <p:tgtEl>
                                          <p:spTgt spid="8"/>
                                        </p:tgtEl>
                                        <p:attrNameLst>
                                          <p:attrName>r</p:attrName>
                                        </p:attrNameLst>
                                      </p:cBhvr>
                                    </p:animRot>
                                    <p:animRot by="120000">
                                      <p:cBhvr>
                                        <p:cTn id="25" dur="200" fill="hold">
                                          <p:stCondLst>
                                            <p:cond delay="800"/>
                                          </p:stCondLst>
                                        </p:cTn>
                                        <p:tgtEl>
                                          <p:spTgt spid="8"/>
                                        </p:tgtEl>
                                        <p:attrNameLst>
                                          <p:attrName>r</p:attrName>
                                        </p:attrNameLst>
                                      </p:cBhvr>
                                    </p:animRot>
                                  </p:childTnLst>
                                </p:cTn>
                              </p:par>
                            </p:childTnLst>
                          </p:cTn>
                        </p:par>
                      </p:childTnLst>
                    </p:cTn>
                  </p:par>
                </p:childTnLst>
              </p:cTn>
              <p:nextCondLst>
                <p:cond evt="onClick" delay="0">
                  <p:tgtEl>
                    <p:spTgt spid="8"/>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26" presetClass="emph" presetSubtype="0" fill="hold" grpId="0" nodeType="withEffect">
                                  <p:stCondLst>
                                    <p:cond delay="0"/>
                                  </p:stCondLst>
                                  <p:childTnLst>
                                    <p:animEffect transition="out" filter="fade">
                                      <p:cBhvr>
                                        <p:cTn id="33" dur="500" tmFilter="0, 0; .2, .5; .8, .5; 1, 0"/>
                                        <p:tgtEl>
                                          <p:spTgt spid="9"/>
                                        </p:tgtEl>
                                      </p:cBhvr>
                                    </p:animEffect>
                                    <p:animScale>
                                      <p:cBhvr>
                                        <p:cTn id="34" dur="250" autoRev="1" fill="hold"/>
                                        <p:tgtEl>
                                          <p:spTgt spid="9"/>
                                        </p:tgtEl>
                                      </p:cBhvr>
                                      <p:by x="105000" y="105000"/>
                                    </p:animScale>
                                  </p:childTnLst>
                                </p:cTn>
                              </p:par>
                            </p:childTnLst>
                          </p:cTn>
                        </p:par>
                      </p:childTnLst>
                    </p:cTn>
                  </p:par>
                </p:childTnLst>
              </p:cTn>
              <p:nextCondLst>
                <p:cond evt="onClick" delay="0">
                  <p:tgtEl>
                    <p:spTgt spid="9"/>
                  </p:tgtEl>
                </p:cond>
              </p:nextCondLst>
            </p:seq>
          </p:childTnLst>
        </p:cTn>
      </p:par>
    </p:tnLst>
    <p:bldLst>
      <p:bldP spid="7"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302</TotalTime>
  <Words>859</Words>
  <Application>Microsoft Office PowerPoint</Application>
  <PresentationFormat>On-screen Show (4:3)</PresentationFormat>
  <Paragraphs>98</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Twinkl</vt:lpstr>
      <vt:lpstr>Arial</vt:lpstr>
      <vt:lpstr>Calibri</vt:lpstr>
      <vt:lpstr>Twinkl SemiBold</vt:lpstr>
      <vt:lpstr>Office Theme</vt:lpstr>
      <vt:lpstr>PowerPoint Presentation</vt:lpstr>
      <vt:lpstr>Emperor Penguins</vt:lpstr>
      <vt:lpstr>Habitat</vt:lpstr>
      <vt:lpstr>PowerPoint Presentation</vt:lpstr>
      <vt:lpstr>Diet</vt:lpstr>
      <vt:lpstr>PowerPoint Presentation</vt:lpstr>
      <vt:lpstr>Teamwork</vt:lpstr>
      <vt:lpstr>Chicks</vt:lpstr>
      <vt:lpstr>Population and Climate Change</vt:lpstr>
      <vt:lpstr>Quiz</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Sally Naisby</dc:creator>
  <cp:lastModifiedBy> </cp:lastModifiedBy>
  <cp:revision>39</cp:revision>
  <dcterms:created xsi:type="dcterms:W3CDTF">2019-02-05T15:21:18Z</dcterms:created>
  <dcterms:modified xsi:type="dcterms:W3CDTF">2021-01-05T13:54:44Z</dcterms:modified>
</cp:coreProperties>
</file>