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FF00"/>
    <a:srgbClr val="FFFF66"/>
    <a:srgbClr val="CC00CC"/>
    <a:srgbClr val="FF6600"/>
    <a:srgbClr val="66FF33"/>
    <a:srgbClr val="FF66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images/search?q=pencil+clipart&amp;id=686EA1DC34E055C873379DFEBA39CB89DA8E46EA&amp;FORM=IQFRB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Comic Sans MS" panose="030F0702030302020204" pitchFamily="66" charset="0"/>
              </a:rPr>
              <a:t>p</a:t>
            </a:r>
            <a:r>
              <a:rPr lang="en-GB" sz="8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</a:t>
            </a:r>
            <a:r>
              <a:rPr lang="en-GB" sz="8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8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r</a:t>
            </a:r>
            <a:r>
              <a:rPr lang="en-GB" sz="8800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a</a:t>
            </a:r>
            <a:r>
              <a:rPr lang="en-GB" sz="8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l</a:t>
            </a:r>
            <a:r>
              <a:rPr lang="en-GB" sz="8800" dirty="0" smtClean="0">
                <a:solidFill>
                  <a:srgbClr val="FF66CC"/>
                </a:solidFill>
                <a:latin typeface="Comic Sans MS" panose="030F0702030302020204" pitchFamily="66" charset="0"/>
              </a:rPr>
              <a:t>s</a:t>
            </a:r>
            <a:endParaRPr lang="en-GB" sz="8800" dirty="0">
              <a:solidFill>
                <a:srgbClr val="FF66CC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9541" y="4292341"/>
            <a:ext cx="9144000" cy="1309255"/>
          </a:xfrm>
        </p:spPr>
        <p:txBody>
          <a:bodyPr>
            <a:normAutofit fontScale="92500" lnSpcReduction="20000"/>
          </a:bodyPr>
          <a:lstStyle/>
          <a:p>
            <a:r>
              <a:rPr lang="en-GB" sz="54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WALT: adding </a:t>
            </a:r>
            <a:r>
              <a:rPr lang="en-GB" sz="54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</a:t>
            </a:r>
            <a:r>
              <a:rPr lang="en-GB" sz="54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 to make singular words plural.</a:t>
            </a:r>
            <a:endParaRPr lang="en-GB" sz="54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29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Singular - MEANS one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7646" y="3660444"/>
            <a:ext cx="3200400" cy="34290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One bun</a:t>
            </a:r>
            <a:endParaRPr lang="en-GB" sz="60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757" y="2474090"/>
            <a:ext cx="5733575" cy="310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2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Plural – MEANS more than one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1518" y="2299447"/>
            <a:ext cx="5264055" cy="4385427"/>
          </a:xfrm>
        </p:spPr>
        <p:txBody>
          <a:bodyPr>
            <a:normAutofit/>
          </a:bodyPr>
          <a:lstStyle/>
          <a:p>
            <a:r>
              <a:rPr lang="en-GB" sz="7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Two bun</a:t>
            </a:r>
            <a:r>
              <a:rPr lang="en-GB" sz="7800" dirty="0" smtClean="0">
                <a:solidFill>
                  <a:srgbClr val="FF66CC"/>
                </a:solidFill>
                <a:latin typeface="Comic Sans MS" panose="030F0702030302020204" pitchFamily="66" charset="0"/>
              </a:rPr>
              <a:t>s</a:t>
            </a:r>
          </a:p>
          <a:p>
            <a:r>
              <a:rPr lang="en-GB" sz="4800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We add </a:t>
            </a:r>
            <a:r>
              <a:rPr lang="en-GB" sz="4800" dirty="0" smtClean="0">
                <a:solidFill>
                  <a:srgbClr val="FF66CC"/>
                </a:solidFill>
                <a:latin typeface="Comic Sans MS" panose="030F0702030302020204" pitchFamily="66" charset="0"/>
              </a:rPr>
              <a:t>s </a:t>
            </a:r>
            <a:r>
              <a:rPr lang="en-GB" sz="4800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to the word </a:t>
            </a:r>
            <a:r>
              <a:rPr lang="en-GB" sz="4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bun</a:t>
            </a:r>
            <a:r>
              <a:rPr lang="en-GB" sz="4800" dirty="0">
                <a:solidFill>
                  <a:srgbClr val="FFFF66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because there is more than one.</a:t>
            </a:r>
            <a:endParaRPr lang="en-GB" sz="4800" dirty="0">
              <a:solidFill>
                <a:srgbClr val="66FF33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389" y="3118345"/>
            <a:ext cx="5733575" cy="179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32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Adding </a:t>
            </a:r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 to make a word plural</a:t>
            </a:r>
            <a:endParaRPr lang="en-GB" dirty="0">
              <a:solidFill>
                <a:srgbClr val="66FF3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One apple </a:t>
            </a:r>
          </a:p>
          <a:p>
            <a:pPr algn="ctr"/>
            <a:endParaRPr lang="en-GB" sz="48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Two apple</a:t>
            </a:r>
            <a:r>
              <a:rPr lang="en-GB" sz="4800" u="sng" dirty="0" smtClean="0">
                <a:solidFill>
                  <a:srgbClr val="FF66CC"/>
                </a:solidFill>
                <a:latin typeface="Comic Sans MS" panose="030F0702030302020204" pitchFamily="66" charset="0"/>
              </a:rPr>
              <a:t>s</a:t>
            </a:r>
            <a:endParaRPr lang="en-GB" sz="4800" u="sng" dirty="0">
              <a:solidFill>
                <a:srgbClr val="FF66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695" y="3474719"/>
            <a:ext cx="2696616" cy="24857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612" y="3553097"/>
            <a:ext cx="2076402" cy="20241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423" y="3553097"/>
            <a:ext cx="2076402" cy="2024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56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Adding </a:t>
            </a:r>
            <a:r>
              <a:rPr lang="en-GB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 to make a word plural</a:t>
            </a:r>
            <a:endParaRPr lang="en-GB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348" y="2011680"/>
            <a:ext cx="4754880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One pencil</a:t>
            </a:r>
          </a:p>
          <a:p>
            <a:pPr algn="ctr"/>
            <a:endParaRPr lang="en-GB" sz="4800" dirty="0" smtClean="0">
              <a:solidFill>
                <a:srgbClr val="FFFF66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Seven pencil</a:t>
            </a:r>
            <a:r>
              <a:rPr lang="en-GB" sz="4800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</a:p>
          <a:p>
            <a:pPr algn="ctr"/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http://clipartix.com/wp-content/uploads/2017/07/Animated-pencil-clip-art-clipart-image-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90" y="3847147"/>
            <a:ext cx="4557395" cy="535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Pencil Clipart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160" y="3146735"/>
            <a:ext cx="3081020" cy="32753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64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Adding </a:t>
            </a:r>
            <a:r>
              <a:rPr lang="en-GB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 to make a word plural</a:t>
            </a:r>
            <a:endParaRPr lang="en-GB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348" y="2011680"/>
            <a:ext cx="4754880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One ice-cream</a:t>
            </a:r>
          </a:p>
          <a:p>
            <a:pPr algn="ctr"/>
            <a:endParaRPr lang="en-GB" sz="4800" dirty="0" smtClean="0">
              <a:solidFill>
                <a:srgbClr val="FFFF66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0" y="2011680"/>
            <a:ext cx="5631409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Ten ice-cream</a:t>
            </a:r>
            <a:r>
              <a:rPr lang="en-GB" sz="4800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 smtClean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588" y="3146734"/>
            <a:ext cx="3237412" cy="30711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4499" y="3146734"/>
            <a:ext cx="3492500" cy="307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7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Adding </a:t>
            </a:r>
            <a:r>
              <a:rPr lang="en-GB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 to make a word plural</a:t>
            </a:r>
            <a:endParaRPr lang="en-GB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348" y="2011680"/>
            <a:ext cx="4754880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One parrot</a:t>
            </a:r>
          </a:p>
          <a:p>
            <a:pPr algn="ctr"/>
            <a:endParaRPr lang="en-GB" sz="4800" dirty="0" smtClean="0">
              <a:solidFill>
                <a:srgbClr val="FFFF66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0" y="2011680"/>
            <a:ext cx="5631409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Five parrot</a:t>
            </a:r>
            <a:r>
              <a:rPr lang="en-GB" sz="4800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 smtClean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370" y="3009900"/>
            <a:ext cx="3448050" cy="2692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601" y="3086100"/>
            <a:ext cx="3646398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Adding </a:t>
            </a:r>
            <a:r>
              <a:rPr lang="en-GB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 to make a word plural</a:t>
            </a:r>
            <a:endParaRPr lang="en-GB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348" y="2011680"/>
            <a:ext cx="4754880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One sweet</a:t>
            </a:r>
          </a:p>
          <a:p>
            <a:pPr algn="ctr"/>
            <a:endParaRPr lang="en-GB" sz="4800" dirty="0" smtClean="0">
              <a:solidFill>
                <a:srgbClr val="FFFF66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0" y="2011680"/>
            <a:ext cx="5631409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A bag of sweet</a:t>
            </a:r>
            <a:r>
              <a:rPr lang="en-GB" sz="4800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 smtClean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AutoShape 2" descr="Image result for one coco cola bottle sweet"/>
          <p:cNvSpPr>
            <a:spLocks noChangeAspect="1" noChangeArrowheads="1"/>
          </p:cNvSpPr>
          <p:nvPr/>
        </p:nvSpPr>
        <p:spPr bwMode="auto">
          <a:xfrm>
            <a:off x="63500" y="-898525"/>
            <a:ext cx="13906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187" y="3233737"/>
            <a:ext cx="1800225" cy="2447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2975637"/>
            <a:ext cx="3022599" cy="291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33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Adding </a:t>
            </a:r>
            <a:r>
              <a:rPr lang="en-GB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r>
              <a:rPr lang="en-GB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 to make a word plural</a:t>
            </a:r>
            <a:endParaRPr lang="en-GB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348" y="2011680"/>
            <a:ext cx="4754880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FF66"/>
                </a:solidFill>
                <a:latin typeface="Comic Sans MS" panose="030F0702030302020204" pitchFamily="66" charset="0"/>
              </a:rPr>
              <a:t>A</a:t>
            </a:r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 cat</a:t>
            </a:r>
          </a:p>
          <a:p>
            <a:pPr algn="ctr"/>
            <a:endParaRPr lang="en-GB" sz="4800" dirty="0" smtClean="0">
              <a:solidFill>
                <a:srgbClr val="FFFF66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0" y="2011680"/>
            <a:ext cx="5631409" cy="4206240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Lots of cat</a:t>
            </a:r>
            <a:r>
              <a:rPr lang="en-GB" sz="4800" u="sng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s</a:t>
            </a:r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 smtClean="0">
              <a:solidFill>
                <a:srgbClr val="FF6699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u="sng" dirty="0">
              <a:solidFill>
                <a:srgbClr val="FF6699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AutoShape 2" descr="Image result for one coco cola bottle sweet"/>
          <p:cNvSpPr>
            <a:spLocks noChangeAspect="1" noChangeArrowheads="1"/>
          </p:cNvSpPr>
          <p:nvPr/>
        </p:nvSpPr>
        <p:spPr bwMode="auto">
          <a:xfrm>
            <a:off x="63500" y="-898525"/>
            <a:ext cx="13906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047" y="3162630"/>
            <a:ext cx="2543175" cy="2543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00" y="2857500"/>
            <a:ext cx="3301999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1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6699"/>
                </a:solidFill>
                <a:latin typeface="Comic Sans MS" panose="030F0702030302020204" pitchFamily="66" charset="0"/>
              </a:rPr>
              <a:t>What do we know now P3?</a:t>
            </a:r>
            <a:endParaRPr lang="en-GB" sz="4800" dirty="0">
              <a:solidFill>
                <a:srgbClr val="FF6699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200" dirty="0" smtClean="0">
                <a:solidFill>
                  <a:srgbClr val="FFFF66"/>
                </a:solidFill>
                <a:latin typeface="Comic Sans MS" panose="030F0702030302020204" pitchFamily="66" charset="0"/>
              </a:rPr>
              <a:t>When we are talking about one person, place or thing we are referring to the singular. For example,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300" b="1" dirty="0">
                <a:solidFill>
                  <a:srgbClr val="66FF33"/>
                </a:solidFill>
                <a:latin typeface="Comic Sans MS" panose="030F0702030302020204" pitchFamily="66" charset="0"/>
              </a:rPr>
              <a:t>O</a:t>
            </a:r>
            <a:r>
              <a:rPr lang="en-GB" sz="3300" b="1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ne shoe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2800" dirty="0" smtClean="0">
              <a:solidFill>
                <a:srgbClr val="CC00CC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When we are talking about more than one, we add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</a:t>
            </a:r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to make the word plural.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100" b="1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A pair of shoe</a:t>
            </a:r>
            <a:r>
              <a:rPr lang="en-GB" sz="3100" b="1" u="sng" dirty="0" smtClean="0">
                <a:solidFill>
                  <a:srgbClr val="FF66CC"/>
                </a:solidFill>
                <a:latin typeface="Comic Sans MS" panose="030F0702030302020204" pitchFamily="66" charset="0"/>
              </a:rPr>
              <a:t>s</a:t>
            </a:r>
            <a:r>
              <a:rPr lang="en-GB" sz="3100" b="1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  </a:t>
            </a:r>
            <a:endParaRPr lang="en-GB" sz="3100" b="1" dirty="0">
              <a:solidFill>
                <a:srgbClr val="66FF33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300" y="3009900"/>
            <a:ext cx="1993900" cy="1358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12" y="5036820"/>
            <a:ext cx="3152775" cy="171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98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Can</a:t>
            </a:r>
            <a:r>
              <a:rPr lang="en-GB" dirty="0" smtClean="0">
                <a:solidFill>
                  <a:srgbClr val="66FF33"/>
                </a:solidFill>
              </a:rPr>
              <a:t> </a:t>
            </a:r>
            <a:r>
              <a:rPr lang="en-GB" dirty="0" smtClean="0">
                <a:solidFill>
                  <a:srgbClr val="00B050"/>
                </a:solidFill>
              </a:rPr>
              <a:t>you </a:t>
            </a:r>
            <a:r>
              <a:rPr lang="en-GB" dirty="0" smtClean="0"/>
              <a:t>make </a:t>
            </a:r>
            <a:r>
              <a:rPr lang="en-GB" dirty="0" smtClean="0">
                <a:solidFill>
                  <a:srgbClr val="FF6699"/>
                </a:solidFill>
              </a:rPr>
              <a:t>these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3300"/>
                </a:solidFill>
              </a:rPr>
              <a:t>words </a:t>
            </a:r>
            <a:r>
              <a:rPr lang="en-GB" dirty="0" smtClean="0">
                <a:solidFill>
                  <a:srgbClr val="CC00CC"/>
                </a:solidFill>
              </a:rPr>
              <a:t>plural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C000"/>
                </a:solidFill>
              </a:rPr>
              <a:t>P3?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7818" y="2575063"/>
            <a:ext cx="106583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GB" sz="4000" dirty="0" smtClean="0">
                <a:latin typeface="Comic Sans MS" panose="030F0702030302020204" pitchFamily="66" charset="0"/>
              </a:rPr>
              <a:t>One  girl                        five  ________</a:t>
            </a:r>
          </a:p>
          <a:p>
            <a:pPr marL="742950" indent="-742950">
              <a:buAutoNum type="arabicPeriod"/>
            </a:pPr>
            <a:r>
              <a:rPr lang="en-GB" sz="4000" dirty="0" smtClean="0">
                <a:latin typeface="Comic Sans MS" panose="030F0702030302020204" pitchFamily="66" charset="0"/>
              </a:rPr>
              <a:t>One dog                         nine  ________</a:t>
            </a:r>
          </a:p>
          <a:p>
            <a:pPr marL="742950" indent="-742950">
              <a:buAutoNum type="arabicPeriod" startAt="3"/>
            </a:pPr>
            <a:r>
              <a:rPr lang="en-GB" sz="4000" dirty="0" smtClean="0">
                <a:latin typeface="Comic Sans MS" panose="030F0702030302020204" pitchFamily="66" charset="0"/>
              </a:rPr>
              <a:t>One hat                         three _______</a:t>
            </a:r>
          </a:p>
          <a:p>
            <a:pPr marL="742950" indent="-742950">
              <a:buAutoNum type="arabicPeriod" startAt="3"/>
            </a:pP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A coin                           many ________</a:t>
            </a:r>
          </a:p>
          <a:p>
            <a:pPr marL="742950" indent="-742950">
              <a:buAutoNum type="arabicPeriod" startAt="3"/>
            </a:pP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A car                            Lots of ______</a:t>
            </a:r>
          </a:p>
          <a:p>
            <a:pPr marL="742950" indent="-742950">
              <a:buAutoNum type="arabicPeriod" startAt="3"/>
            </a:pP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A lion                            Pride of _____</a:t>
            </a:r>
          </a:p>
          <a:p>
            <a:pPr marL="742950" indent="-742950">
              <a:buAutoNum type="arabicPeriod"/>
            </a:pP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4578980" y="2733242"/>
            <a:ext cx="1515979" cy="433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Arrow 6"/>
          <p:cNvSpPr/>
          <p:nvPr/>
        </p:nvSpPr>
        <p:spPr>
          <a:xfrm>
            <a:off x="4578979" y="3404640"/>
            <a:ext cx="1515979" cy="4331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4578978" y="4034752"/>
            <a:ext cx="1515979" cy="433137"/>
          </a:xfrm>
          <a:prstGeom prst="rightArrow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556416" y="4640309"/>
            <a:ext cx="1515979" cy="433137"/>
          </a:xfrm>
          <a:prstGeom prst="rightArrow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4578978" y="5227140"/>
            <a:ext cx="1515979" cy="433137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>
            <a:off x="4531036" y="5885135"/>
            <a:ext cx="1515979" cy="433137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59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Good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66FF33"/>
                </a:solidFill>
              </a:rPr>
              <a:t>luck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CC00CC"/>
                </a:solidFill>
              </a:rPr>
              <a:t>with </a:t>
            </a:r>
            <a:r>
              <a:rPr lang="en-GB" dirty="0" smtClean="0">
                <a:solidFill>
                  <a:srgbClr val="FF6600"/>
                </a:solidFill>
              </a:rPr>
              <a:t>your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C000"/>
                </a:solidFill>
              </a:rPr>
              <a:t>task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CC00CC"/>
                </a:solidFill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CC00CC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83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102</TotalTime>
  <Words>203</Words>
  <Application>Microsoft Office PowerPoint</Application>
  <PresentationFormat>Widescreen</PresentationFormat>
  <Paragraphs>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Comic Sans MS</vt:lpstr>
      <vt:lpstr>Corbel</vt:lpstr>
      <vt:lpstr>Wingdings</vt:lpstr>
      <vt:lpstr>Banded</vt:lpstr>
      <vt:lpstr>plurals</vt:lpstr>
      <vt:lpstr>Singular - MEANS one </vt:lpstr>
      <vt:lpstr>Plural – MEANS more than one</vt:lpstr>
      <vt:lpstr>Adding s to make a word plural</vt:lpstr>
      <vt:lpstr>Adding s to make a word plural</vt:lpstr>
      <vt:lpstr>Adding s to make a word plural</vt:lpstr>
      <vt:lpstr>Adding s to make a word plural</vt:lpstr>
      <vt:lpstr>Adding s to make a word plural</vt:lpstr>
      <vt:lpstr>Adding s to make a word plural</vt:lpstr>
      <vt:lpstr>What do we know now P3?</vt:lpstr>
      <vt:lpstr>Can you make these words plural P3?</vt:lpstr>
      <vt:lpstr>Good luck with your task 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plurals</dc:title>
  <dc:creator>C Reid</dc:creator>
  <cp:lastModifiedBy>C Reid</cp:lastModifiedBy>
  <cp:revision>12</cp:revision>
  <dcterms:created xsi:type="dcterms:W3CDTF">2021-01-19T13:20:14Z</dcterms:created>
  <dcterms:modified xsi:type="dcterms:W3CDTF">2021-01-19T15:03:57Z</dcterms:modified>
</cp:coreProperties>
</file>