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3" r:id="rId3"/>
    <p:sldId id="264" r:id="rId4"/>
    <p:sldId id="273" r:id="rId5"/>
    <p:sldId id="274" r:id="rId6"/>
    <p:sldId id="275" r:id="rId7"/>
    <p:sldId id="267" r:id="rId8"/>
  </p:sldIdLst>
  <p:sldSz cx="9144000" cy="6858000" type="screen4x3"/>
  <p:notesSz cx="6858000" cy="9144000"/>
  <p:embeddedFontLst>
    <p:embeddedFont>
      <p:font typeface="Twinkl Cursive Unlooped" panose="02000000000000000000" pitchFamily="2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itchFamily="2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251"/>
    <a:srgbClr val="FAC290"/>
    <a:srgbClr val="F4790A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552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2-writing/ks2-non-fiction/ks2-non-fiction-formal-letter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160126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sz="1800" dirty="0">
                <a:latin typeface="Twinkl" pitchFamily="50" charset="0"/>
              </a:rPr>
              <a:t>To learn how to correctly set out a formal thank you letter.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Layout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97" y="1149292"/>
            <a:ext cx="4201860" cy="59435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417"/>
          <a:stretch/>
        </p:blipFill>
        <p:spPr>
          <a:xfrm>
            <a:off x="862087" y="2530320"/>
            <a:ext cx="2023726" cy="387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Beginning Your Letter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626291" y="1670391"/>
            <a:ext cx="2508308" cy="3837030"/>
            <a:chOff x="1910062" y="1649370"/>
            <a:chExt cx="2508308" cy="3837030"/>
          </a:xfrm>
        </p:grpSpPr>
        <p:grpSp>
          <p:nvGrpSpPr>
            <p:cNvPr id="9" name="Group 8"/>
            <p:cNvGrpSpPr/>
            <p:nvPr/>
          </p:nvGrpSpPr>
          <p:grpSpPr>
            <a:xfrm>
              <a:off x="1910062" y="1649370"/>
              <a:ext cx="2508308" cy="3837030"/>
              <a:chOff x="1568742" y="1414478"/>
              <a:chExt cx="2508308" cy="3837030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1568742" y="1414478"/>
                <a:ext cx="2508308" cy="199145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F8A2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568742" y="3405928"/>
                <a:ext cx="2508308" cy="1845580"/>
              </a:xfrm>
              <a:prstGeom prst="rect">
                <a:avLst/>
              </a:prstGeom>
              <a:solidFill>
                <a:srgbClr val="F8A251"/>
              </a:solidFill>
              <a:ln w="28575">
                <a:solidFill>
                  <a:srgbClr val="F8A2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altLang="en-US" b="1" dirty="0">
                  <a:solidFill>
                    <a:schemeClr val="tx1"/>
                  </a:solidFill>
                  <a:latin typeface="Twinkl Cursive Unlooped" panose="02000000000000000000" pitchFamily="2" charset="0"/>
                </a:endParaRP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1568742" y="4835169"/>
                <a:ext cx="2508308" cy="416339"/>
              </a:xfrm>
              <a:prstGeom prst="rect">
                <a:avLst/>
              </a:prstGeom>
              <a:solidFill>
                <a:srgbClr val="F4790A"/>
              </a:solidFill>
              <a:ln w="28575">
                <a:solidFill>
                  <a:srgbClr val="F479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altLang="en-US" b="1" dirty="0">
                    <a:solidFill>
                      <a:schemeClr val="bg1"/>
                    </a:solidFill>
                    <a:latin typeface="Twinkl Cursive Unlooped" panose="02000000000000000000" pitchFamily="2" charset="0"/>
                  </a:rPr>
                  <a:t>Dear Sir or Madam, </a:t>
                </a: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1568742" y="3520385"/>
                <a:ext cx="2508308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dirty="0">
                    <a:latin typeface="Twinkl" pitchFamily="2" charset="0"/>
                  </a:rPr>
                  <a:t>If you don’t know who to address your letter to, then you must begin the letter with:</a:t>
                </a:r>
                <a:r>
                  <a:rPr lang="en-GB" altLang="en-US" b="1" dirty="0">
                    <a:latin typeface="Twinkl Cursive Unlooped" panose="02000000000000000000" pitchFamily="2" charset="0"/>
                  </a:rPr>
                  <a:t> </a:t>
                </a:r>
              </a:p>
            </p:txBody>
          </p:sp>
        </p:grp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6241" y="1954571"/>
              <a:ext cx="1375950" cy="1378207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4459633" y="1670391"/>
            <a:ext cx="3118334" cy="3837030"/>
            <a:chOff x="4743404" y="1649370"/>
            <a:chExt cx="3118334" cy="3837030"/>
          </a:xfrm>
        </p:grpSpPr>
        <p:grpSp>
          <p:nvGrpSpPr>
            <p:cNvPr id="10" name="Group 9"/>
            <p:cNvGrpSpPr/>
            <p:nvPr/>
          </p:nvGrpSpPr>
          <p:grpSpPr>
            <a:xfrm>
              <a:off x="4743404" y="1649370"/>
              <a:ext cx="3118334" cy="3837030"/>
              <a:chOff x="1568742" y="1414478"/>
              <a:chExt cx="3118334" cy="383703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1568742" y="1414478"/>
                <a:ext cx="3118334" cy="199145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F8A2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568742" y="3405928"/>
                <a:ext cx="3118334" cy="1845580"/>
              </a:xfrm>
              <a:prstGeom prst="rect">
                <a:avLst/>
              </a:prstGeom>
              <a:solidFill>
                <a:srgbClr val="F8A251"/>
              </a:solidFill>
              <a:ln w="28575">
                <a:solidFill>
                  <a:srgbClr val="F8A2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altLang="en-US" b="1" dirty="0">
                  <a:solidFill>
                    <a:schemeClr val="tx1"/>
                  </a:solidFill>
                  <a:latin typeface="Twinkl Cursive Unlooped" panose="02000000000000000000" pitchFamily="2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568742" y="4835169"/>
                <a:ext cx="3118334" cy="416339"/>
              </a:xfrm>
              <a:prstGeom prst="rect">
                <a:avLst/>
              </a:prstGeom>
              <a:solidFill>
                <a:srgbClr val="F4790A"/>
              </a:solidFill>
              <a:ln w="28575">
                <a:solidFill>
                  <a:srgbClr val="F479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altLang="en-US" b="1" dirty="0">
                    <a:solidFill>
                      <a:schemeClr val="bg1"/>
                    </a:solidFill>
                    <a:latin typeface="Twinkl Cursive Unlooped" panose="02000000000000000000" pitchFamily="2" charset="0"/>
                  </a:rPr>
                  <a:t>Dear Mr Smith, </a:t>
                </a: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568742" y="3425795"/>
                <a:ext cx="3118334" cy="16619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sz="1700" dirty="0">
                    <a:latin typeface="Twinkl" pitchFamily="2" charset="0"/>
                  </a:rPr>
                  <a:t>If you know the name of the person you are writing to, then you must begin the letter with Mr, Mrs or Ms along with their surname:</a:t>
                </a:r>
              </a:p>
              <a:p>
                <a:pPr algn="ctr"/>
                <a:endParaRPr lang="en-GB" altLang="en-US" sz="1700" b="1" dirty="0">
                  <a:latin typeface="Twinkl Cursive Unlooped" panose="02000000000000000000" pitchFamily="2" charset="0"/>
                </a:endParaRPr>
              </a:p>
            </p:txBody>
          </p:sp>
        </p:grp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4972" y="1954571"/>
              <a:ext cx="1375198" cy="13782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530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</a:t>
            </a:r>
          </a:p>
        </p:txBody>
      </p:sp>
      <p:sp>
        <p:nvSpPr>
          <p:cNvPr id="3" name="Rectangle 2"/>
          <p:cNvSpPr/>
          <p:nvPr/>
        </p:nvSpPr>
        <p:spPr>
          <a:xfrm>
            <a:off x="708869" y="1414478"/>
            <a:ext cx="76297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Remember to begin your letter by telling them why you are writing, </a:t>
            </a:r>
            <a:br>
              <a:rPr lang="en-GB" dirty="0"/>
            </a:br>
            <a:r>
              <a:rPr lang="en-GB" dirty="0"/>
              <a:t>e.g. I am writing to thank you for…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708869" y="2242526"/>
            <a:ext cx="7554286" cy="753866"/>
          </a:xfrm>
          <a:prstGeom prst="rect">
            <a:avLst/>
          </a:prstGeom>
          <a:solidFill>
            <a:srgbClr val="F8A251"/>
          </a:solidFill>
          <a:ln w="28575">
            <a:solidFill>
              <a:srgbClr val="F8A2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Tell the recipient that you appreciate what they did for you or what they gave you, e.g.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85621" y="2996392"/>
            <a:ext cx="5277533" cy="402846"/>
          </a:xfrm>
          <a:prstGeom prst="rect">
            <a:avLst/>
          </a:prstGeom>
          <a:solidFill>
            <a:srgbClr val="FAC290"/>
          </a:solidFill>
          <a:ln w="28575">
            <a:solidFill>
              <a:srgbClr val="F8A2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I really appreciate…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85621" y="3399238"/>
            <a:ext cx="5277533" cy="402846"/>
          </a:xfrm>
          <a:prstGeom prst="rect">
            <a:avLst/>
          </a:prstGeom>
          <a:solidFill>
            <a:srgbClr val="FAC290"/>
          </a:solidFill>
          <a:ln w="28575">
            <a:solidFill>
              <a:srgbClr val="F8A2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Thank you so much for…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85621" y="4145304"/>
            <a:ext cx="5353035" cy="753866"/>
          </a:xfrm>
          <a:prstGeom prst="rect">
            <a:avLst/>
          </a:prstGeom>
          <a:solidFill>
            <a:srgbClr val="F8A251"/>
          </a:solidFill>
          <a:ln w="28575">
            <a:solidFill>
              <a:srgbClr val="F8A2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Tell the recipient what you enjoyed or liked about what you are thanking them for, e.g.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985621" y="4884816"/>
            <a:ext cx="5353034" cy="402846"/>
          </a:xfrm>
          <a:prstGeom prst="rect">
            <a:avLst/>
          </a:prstGeom>
          <a:solidFill>
            <a:srgbClr val="FAC290"/>
          </a:solidFill>
          <a:ln w="28575">
            <a:solidFill>
              <a:srgbClr val="F8A2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We really enjoyed…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985621" y="5282310"/>
            <a:ext cx="5353034" cy="402846"/>
          </a:xfrm>
          <a:prstGeom prst="rect">
            <a:avLst/>
          </a:prstGeom>
          <a:solidFill>
            <a:srgbClr val="FAC290"/>
          </a:solidFill>
          <a:ln w="28575">
            <a:solidFill>
              <a:srgbClr val="F8A2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I particularly liked...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6822"/>
          <a:stretch/>
        </p:blipFill>
        <p:spPr>
          <a:xfrm flipH="1">
            <a:off x="834704" y="3367330"/>
            <a:ext cx="1853793" cy="304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97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 animBg="1"/>
      <p:bldP spid="11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Ending Your Letter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4743403" y="1649370"/>
            <a:ext cx="2798299" cy="4145072"/>
            <a:chOff x="4743403" y="1649370"/>
            <a:chExt cx="2798299" cy="4145072"/>
          </a:xfrm>
        </p:grpSpPr>
        <p:grpSp>
          <p:nvGrpSpPr>
            <p:cNvPr id="10" name="Group 9"/>
            <p:cNvGrpSpPr/>
            <p:nvPr/>
          </p:nvGrpSpPr>
          <p:grpSpPr>
            <a:xfrm>
              <a:off x="4743403" y="1649370"/>
              <a:ext cx="2798299" cy="4145072"/>
              <a:chOff x="1568741" y="1414478"/>
              <a:chExt cx="2798299" cy="4145072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1568742" y="1414478"/>
                <a:ext cx="2798298" cy="199145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F8A2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568742" y="3405928"/>
                <a:ext cx="2798298" cy="1845580"/>
              </a:xfrm>
              <a:prstGeom prst="rect">
                <a:avLst/>
              </a:prstGeom>
              <a:solidFill>
                <a:srgbClr val="F8A251"/>
              </a:solidFill>
              <a:ln w="28575">
                <a:solidFill>
                  <a:srgbClr val="F8A2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altLang="en-US" b="1" dirty="0">
                  <a:solidFill>
                    <a:schemeClr val="tx1"/>
                  </a:solidFill>
                  <a:latin typeface="Twinkl Cursive Unlooped" panose="02000000000000000000" pitchFamily="2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568742" y="4835169"/>
                <a:ext cx="2798298" cy="724381"/>
              </a:xfrm>
              <a:prstGeom prst="rect">
                <a:avLst/>
              </a:prstGeom>
              <a:solidFill>
                <a:srgbClr val="F4790A"/>
              </a:solidFill>
              <a:ln w="28575">
                <a:solidFill>
                  <a:srgbClr val="F479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altLang="en-US" b="1" dirty="0">
                    <a:solidFill>
                      <a:schemeClr val="bg1"/>
                    </a:solidFill>
                    <a:latin typeface="Twinkl Cursive Unlooped" panose="02000000000000000000" pitchFamily="2" charset="0"/>
                  </a:rPr>
                  <a:t>Yours sincerely,</a:t>
                </a:r>
                <a:br>
                  <a:rPr lang="en-GB" altLang="en-US" b="1" dirty="0">
                    <a:solidFill>
                      <a:schemeClr val="bg1"/>
                    </a:solidFill>
                    <a:latin typeface="Twinkl Cursive Unlooped" panose="02000000000000000000" pitchFamily="2" charset="0"/>
                  </a:rPr>
                </a:br>
                <a:r>
                  <a:rPr lang="en-GB" altLang="en-US" b="1" dirty="0">
                    <a:solidFill>
                      <a:schemeClr val="bg1"/>
                    </a:solidFill>
                    <a:latin typeface="Twinkl Cursive Unlooped" panose="02000000000000000000" pitchFamily="2" charset="0"/>
                  </a:rPr>
                  <a:t>(YOUR NAME)</a:t>
                </a: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568741" y="3520385"/>
                <a:ext cx="2798299" cy="14773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dirty="0">
                    <a:latin typeface="Twinkl" pitchFamily="2" charset="0"/>
                  </a:rPr>
                  <a:t>If you know the name of the person you are writing to, then you must end the letter with: </a:t>
                </a:r>
              </a:p>
              <a:p>
                <a:pPr algn="ctr"/>
                <a:endParaRPr lang="en-GB" altLang="en-US" b="1" dirty="0">
                  <a:latin typeface="Twinkl Cursive Unlooped" panose="02000000000000000000" pitchFamily="2" charset="0"/>
                </a:endParaRPr>
              </a:p>
            </p:txBody>
          </p:sp>
        </p:grp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4953" y="1954571"/>
              <a:ext cx="1375198" cy="1378207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1651489" y="1649370"/>
            <a:ext cx="2798299" cy="4145072"/>
            <a:chOff x="1651489" y="1649370"/>
            <a:chExt cx="2798299" cy="4145072"/>
          </a:xfrm>
        </p:grpSpPr>
        <p:grpSp>
          <p:nvGrpSpPr>
            <p:cNvPr id="18" name="Group 17"/>
            <p:cNvGrpSpPr/>
            <p:nvPr/>
          </p:nvGrpSpPr>
          <p:grpSpPr>
            <a:xfrm>
              <a:off x="1651489" y="1649370"/>
              <a:ext cx="2798299" cy="4145072"/>
              <a:chOff x="1568741" y="1414478"/>
              <a:chExt cx="2798299" cy="4145072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1568742" y="1414478"/>
                <a:ext cx="2798298" cy="199145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F8A2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1568742" y="3405928"/>
                <a:ext cx="2798298" cy="1845580"/>
              </a:xfrm>
              <a:prstGeom prst="rect">
                <a:avLst/>
              </a:prstGeom>
              <a:solidFill>
                <a:srgbClr val="F8A251"/>
              </a:solidFill>
              <a:ln w="28575">
                <a:solidFill>
                  <a:srgbClr val="F8A25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altLang="en-US" b="1" dirty="0">
                  <a:solidFill>
                    <a:schemeClr val="tx1"/>
                  </a:solidFill>
                  <a:latin typeface="Twinkl Cursive Unlooped" panose="02000000000000000000" pitchFamily="2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568742" y="4835169"/>
                <a:ext cx="2798298" cy="724381"/>
              </a:xfrm>
              <a:prstGeom prst="rect">
                <a:avLst/>
              </a:prstGeom>
              <a:solidFill>
                <a:srgbClr val="F4790A"/>
              </a:solidFill>
              <a:ln w="28575">
                <a:solidFill>
                  <a:srgbClr val="F479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altLang="en-US" b="1" dirty="0">
                    <a:solidFill>
                      <a:schemeClr val="bg1"/>
                    </a:solidFill>
                    <a:latin typeface="Twinkl Cursive Unlooped" panose="02000000000000000000" pitchFamily="2" charset="0"/>
                  </a:rPr>
                  <a:t>Yours faithfully,</a:t>
                </a:r>
                <a:br>
                  <a:rPr lang="en-GB" altLang="en-US" b="1" dirty="0">
                    <a:solidFill>
                      <a:schemeClr val="bg1"/>
                    </a:solidFill>
                    <a:latin typeface="Twinkl Cursive Unlooped" panose="02000000000000000000" pitchFamily="2" charset="0"/>
                  </a:rPr>
                </a:br>
                <a:r>
                  <a:rPr lang="en-GB" altLang="en-US" b="1" dirty="0">
                    <a:solidFill>
                      <a:schemeClr val="bg1"/>
                    </a:solidFill>
                    <a:latin typeface="Twinkl Cursive Unlooped" panose="02000000000000000000" pitchFamily="2" charset="0"/>
                  </a:rPr>
                  <a:t>(YOUR NAME)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1568741" y="3520385"/>
                <a:ext cx="2798299" cy="14773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dirty="0">
                    <a:latin typeface="Twinkl" pitchFamily="2" charset="0"/>
                  </a:rPr>
                  <a:t>If you don’t know who to address your letter to, then you must end the letter with: </a:t>
                </a:r>
              </a:p>
              <a:p>
                <a:pPr algn="ctr"/>
                <a:endParaRPr lang="en-GB" altLang="en-US" b="1" dirty="0">
                  <a:latin typeface="Twinkl Cursive Unlooped" panose="02000000000000000000" pitchFamily="2" charset="0"/>
                </a:endParaRPr>
              </a:p>
            </p:txBody>
          </p:sp>
        </p:grp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2663" y="1954570"/>
              <a:ext cx="1375950" cy="13782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3471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87</TotalTime>
  <Words>195</Words>
  <Application>Microsoft Office PowerPoint</Application>
  <PresentationFormat>On-screen Show (4:3)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Twinkl Cursive Unlooped</vt:lpstr>
      <vt:lpstr>Calibri</vt:lpstr>
      <vt:lpstr>Arial</vt:lpstr>
      <vt:lpstr>Twinkl</vt:lpstr>
      <vt:lpstr>Office Theme</vt:lpstr>
      <vt:lpstr>PowerPoint Presentation</vt:lpstr>
      <vt:lpstr>PowerPoint Presentation</vt:lpstr>
      <vt:lpstr>Layout</vt:lpstr>
      <vt:lpstr>Beginning Your Letter</vt:lpstr>
      <vt:lpstr>Content</vt:lpstr>
      <vt:lpstr>Ending Your Letter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Sarah Fletcher</cp:lastModifiedBy>
  <cp:revision>10</cp:revision>
  <dcterms:created xsi:type="dcterms:W3CDTF">2020-01-02T12:16:09Z</dcterms:created>
  <dcterms:modified xsi:type="dcterms:W3CDTF">2020-01-16T09:57:25Z</dcterms:modified>
</cp:coreProperties>
</file>