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67" r:id="rId25"/>
  </p:sldIdLst>
  <p:sldSz cx="9144000" cy="6858000" type="screen4x3"/>
  <p:notesSz cx="6858000" cy="9144000"/>
  <p:embeddedFontLst>
    <p:embeddedFont>
      <p:font typeface="Twinkl" pitchFamily="2" charset="0"/>
      <p:regular r:id="rId28"/>
      <p:bold r:id="rId29"/>
    </p:embeddedFont>
    <p:embeddedFont>
      <p:font typeface="Calibri" panose="020F0502020204030204" pitchFamily="34" charset="0"/>
      <p:regular r:id="rId30"/>
      <p:bold r:id="rId31"/>
      <p:italic r:id="rId32"/>
      <p:bold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FD289"/>
    <a:srgbClr val="18A0DB"/>
    <a:srgbClr val="DE1E5A"/>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4" autoAdjust="0"/>
    <p:restoredTop sz="94660"/>
  </p:normalViewPr>
  <p:slideViewPr>
    <p:cSldViewPr snapToGrid="0" showGuides="1">
      <p:cViewPr varScale="1">
        <p:scale>
          <a:sx n="114" d="100"/>
          <a:sy n="114" d="100"/>
        </p:scale>
        <p:origin x="798"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02/08/2019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02/08/2019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2441140"/>
            <a:ext cx="4009296" cy="132610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In order to encourage people to use the tram service, the corporation built a playground and pleasure gardens at the end of the line.</a:t>
            </a:r>
          </a:p>
        </p:txBody>
      </p:sp>
      <p:sp>
        <p:nvSpPr>
          <p:cNvPr id="21" name="Title 20"/>
          <p:cNvSpPr>
            <a:spLocks noGrp="1"/>
          </p:cNvSpPr>
          <p:nvPr>
            <p:ph type="title"/>
          </p:nvPr>
        </p:nvSpPr>
        <p:spPr/>
        <p:txBody>
          <a:bodyPr/>
          <a:lstStyle/>
          <a:p>
            <a:r>
              <a:rPr lang="en-GB" sz="3600" dirty="0">
                <a:latin typeface="+mn-lt"/>
              </a:rPr>
              <a:t>Back to the Beginning</a:t>
            </a:r>
          </a:p>
        </p:txBody>
      </p:sp>
      <p:sp>
        <p:nvSpPr>
          <p:cNvPr id="5" name="Rectangle 4"/>
          <p:cNvSpPr/>
          <p:nvPr/>
        </p:nvSpPr>
        <p:spPr>
          <a:xfrm>
            <a:off x="755650" y="1446834"/>
            <a:ext cx="7632700" cy="1107996"/>
          </a:xfrm>
          <a:prstGeom prst="rect">
            <a:avLst/>
          </a:prstGeom>
        </p:spPr>
        <p:txBody>
          <a:bodyPr wrap="square" lIns="0" tIns="0" rIns="0" bIns="0">
            <a:spAutoFit/>
          </a:bodyPr>
          <a:lstStyle/>
          <a:p>
            <a:r>
              <a:rPr lang="en-US" dirty="0"/>
              <a:t>In 1911, Belfast Corporation (which later became Belfast City Council) took over the tram line that transported passengers from Belfast to </a:t>
            </a:r>
            <a:br>
              <a:rPr lang="en-US" dirty="0"/>
            </a:br>
            <a:r>
              <a:rPr lang="en-US" dirty="0"/>
              <a:t>outlying villages.</a:t>
            </a:r>
          </a:p>
          <a:p>
            <a:endParaRPr lang="en-GB" dirty="0"/>
          </a:p>
        </p:txBody>
      </p:sp>
      <p:grpSp>
        <p:nvGrpSpPr>
          <p:cNvPr id="7" name="Group 6"/>
          <p:cNvGrpSpPr/>
          <p:nvPr/>
        </p:nvGrpSpPr>
        <p:grpSpPr>
          <a:xfrm>
            <a:off x="4462942" y="2399304"/>
            <a:ext cx="4231107" cy="3866555"/>
            <a:chOff x="4462942" y="2399304"/>
            <a:chExt cx="4231107" cy="3866555"/>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3313" y="2399304"/>
              <a:ext cx="3458874" cy="260478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462942" y="3657503"/>
              <a:ext cx="4231107" cy="2608356"/>
            </a:xfrm>
            <a:prstGeom prst="rect">
              <a:avLst/>
            </a:prstGeom>
          </p:spPr>
        </p:pic>
      </p:grpSp>
      <p:sp>
        <p:nvSpPr>
          <p:cNvPr id="6" name="Rectangle 5"/>
          <p:cNvSpPr/>
          <p:nvPr/>
        </p:nvSpPr>
        <p:spPr>
          <a:xfrm>
            <a:off x="755650" y="3992755"/>
            <a:ext cx="4572000" cy="1754326"/>
          </a:xfrm>
          <a:prstGeom prst="rect">
            <a:avLst/>
          </a:prstGeom>
        </p:spPr>
        <p:txBody>
          <a:bodyPr>
            <a:spAutoFit/>
          </a:bodyPr>
          <a:lstStyle/>
          <a:p>
            <a:r>
              <a:rPr lang="en-US" dirty="0"/>
              <a:t>The corporation gave the site the name Bellevue Gardens. The name means</a:t>
            </a:r>
            <a:br>
              <a:rPr lang="en-US" dirty="0"/>
            </a:br>
            <a:r>
              <a:rPr lang="en-US" dirty="0"/>
              <a:t>‘pretty view’. </a:t>
            </a:r>
          </a:p>
          <a:p>
            <a:r>
              <a:rPr lang="en-US" dirty="0"/>
              <a:t>The corporation’s plan worked and Bellevue Gardens became popular with day trippers in the 1920s and 1930s. </a:t>
            </a:r>
            <a:endParaRPr lang="en-GB"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wipe(left)">
                                      <p:cBhvr>
                                        <p:cTn id="19" dur="500"/>
                                        <p:tgtEl>
                                          <p:spTgt spid="6">
                                            <p:txEl>
                                              <p:pRg st="0" end="0"/>
                                            </p:txEl>
                                          </p:spTgt>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wipe(left)">
                                      <p:cBhvr>
                                        <p:cTn id="23"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New Zoo</a:t>
            </a:r>
          </a:p>
        </p:txBody>
      </p:sp>
      <p:sp>
        <p:nvSpPr>
          <p:cNvPr id="3" name="Rectangle 2"/>
          <p:cNvSpPr/>
          <p:nvPr/>
        </p:nvSpPr>
        <p:spPr>
          <a:xfrm>
            <a:off x="755650" y="1446834"/>
            <a:ext cx="7632699" cy="7721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t>In 1933, encouraged by the success of the playground and gardens, the corporation made the decision to begin a zoological collection.</a:t>
            </a:r>
          </a:p>
        </p:txBody>
      </p:sp>
      <p:sp>
        <p:nvSpPr>
          <p:cNvPr id="5" name="Rectangle 4"/>
          <p:cNvSpPr/>
          <p:nvPr/>
        </p:nvSpPr>
        <p:spPr>
          <a:xfrm>
            <a:off x="750885" y="2441139"/>
            <a:ext cx="7632699"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The following year, 12 acres of the Bellevue site were set aside for </a:t>
            </a:r>
          </a:p>
          <a:p>
            <a:r>
              <a:rPr lang="en-US" dirty="0">
                <a:solidFill>
                  <a:schemeClr val="tx1"/>
                </a:solidFill>
              </a:rPr>
              <a:t>the zoo.</a:t>
            </a:r>
          </a:p>
        </p:txBody>
      </p:sp>
      <p:sp>
        <p:nvSpPr>
          <p:cNvPr id="7" name="Rectangle 6"/>
          <p:cNvSpPr/>
          <p:nvPr/>
        </p:nvSpPr>
        <p:spPr>
          <a:xfrm>
            <a:off x="755650" y="3436455"/>
            <a:ext cx="7632699" cy="4951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t>The build cost £10,000 and 150 men worked on the site. </a:t>
            </a:r>
            <a:endParaRPr lang="en-GB" dirty="0"/>
          </a:p>
        </p:txBody>
      </p:sp>
      <p:sp>
        <p:nvSpPr>
          <p:cNvPr id="8" name="Rectangle 7"/>
          <p:cNvSpPr/>
          <p:nvPr/>
        </p:nvSpPr>
        <p:spPr>
          <a:xfrm>
            <a:off x="750885" y="4181184"/>
            <a:ext cx="7632699"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The Lord Mayor of Belfast, Sir Crawford McCullough, opened the new zoo on the 28</a:t>
            </a:r>
            <a:r>
              <a:rPr lang="en-US" baseline="30000" dirty="0">
                <a:solidFill>
                  <a:schemeClr val="tx1"/>
                </a:solidFill>
              </a:rPr>
              <a:t>th</a:t>
            </a:r>
            <a:r>
              <a:rPr lang="en-US" dirty="0">
                <a:solidFill>
                  <a:schemeClr val="tx1"/>
                </a:solidFill>
              </a:rPr>
              <a:t> March, 1934.</a:t>
            </a:r>
          </a:p>
        </p:txBody>
      </p:sp>
      <p:sp>
        <p:nvSpPr>
          <p:cNvPr id="9" name="Rectangle 8"/>
          <p:cNvSpPr/>
          <p:nvPr/>
        </p:nvSpPr>
        <p:spPr>
          <a:xfrm>
            <a:off x="750885" y="5201885"/>
            <a:ext cx="7632699" cy="4951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t>The zoo welcomed 284,713 people in its first year.</a:t>
            </a:r>
            <a:endParaRPr lang="en-GB" dirty="0"/>
          </a:p>
        </p:txBody>
      </p:sp>
    </p:spTree>
    <p:extLst>
      <p:ext uri="{BB962C8B-B14F-4D97-AF65-F5344CB8AC3E}">
        <p14:creationId xmlns:p14="http://schemas.microsoft.com/office/powerpoint/2010/main" val="3193811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Elephants Never Forget</a:t>
            </a:r>
          </a:p>
        </p:txBody>
      </p:sp>
      <p:grpSp>
        <p:nvGrpSpPr>
          <p:cNvPr id="7" name="Group 6"/>
          <p:cNvGrpSpPr/>
          <p:nvPr/>
        </p:nvGrpSpPr>
        <p:grpSpPr>
          <a:xfrm>
            <a:off x="5276675" y="1946246"/>
            <a:ext cx="3111674" cy="3846514"/>
            <a:chOff x="5276675" y="2332139"/>
            <a:chExt cx="3111674" cy="3846514"/>
          </a:xfrm>
        </p:grpSpPr>
        <p:sp>
          <p:nvSpPr>
            <p:cNvPr id="5" name="Rectangle 4"/>
            <p:cNvSpPr/>
            <p:nvPr/>
          </p:nvSpPr>
          <p:spPr>
            <a:xfrm>
              <a:off x="5276675" y="2332139"/>
              <a:ext cx="3111674" cy="384651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82827" y="2462249"/>
              <a:ext cx="2699370" cy="3586294"/>
            </a:xfrm>
            <a:prstGeom prst="rect">
              <a:avLst/>
            </a:prstGeom>
          </p:spPr>
        </p:pic>
      </p:grpSp>
      <p:sp>
        <p:nvSpPr>
          <p:cNvPr id="4" name="Rectangle 3"/>
          <p:cNvSpPr/>
          <p:nvPr/>
        </p:nvSpPr>
        <p:spPr>
          <a:xfrm>
            <a:off x="755650" y="1946246"/>
            <a:ext cx="4314873" cy="132610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The first elephant was named Daisy and she arrived on site the day before the zoo first opened to the public, in </a:t>
            </a:r>
          </a:p>
          <a:p>
            <a:r>
              <a:rPr lang="en-GB" dirty="0"/>
              <a:t>March 1934.</a:t>
            </a:r>
          </a:p>
        </p:txBody>
      </p:sp>
      <p:sp>
        <p:nvSpPr>
          <p:cNvPr id="6" name="Rectangle 5"/>
          <p:cNvSpPr/>
          <p:nvPr/>
        </p:nvSpPr>
        <p:spPr>
          <a:xfrm>
            <a:off x="755650" y="1446834"/>
            <a:ext cx="7632700" cy="276999"/>
          </a:xfrm>
          <a:prstGeom prst="rect">
            <a:avLst/>
          </a:prstGeom>
        </p:spPr>
        <p:txBody>
          <a:bodyPr wrap="square" lIns="0" tIns="0" rIns="0" bIns="0">
            <a:spAutoFit/>
          </a:bodyPr>
          <a:lstStyle/>
          <a:p>
            <a:r>
              <a:rPr lang="en-GB" dirty="0"/>
              <a:t>Elephants play a significant role in the history of Belfast Zoo.</a:t>
            </a:r>
          </a:p>
        </p:txBody>
      </p:sp>
      <p:sp>
        <p:nvSpPr>
          <p:cNvPr id="8" name="Rectangle 7"/>
          <p:cNvSpPr/>
          <p:nvPr/>
        </p:nvSpPr>
        <p:spPr>
          <a:xfrm>
            <a:off x="755650" y="4466655"/>
            <a:ext cx="4314873" cy="1326105"/>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She had previously been a circus elephant and had also featured in a film called ‘Red Wagon’, released the year before she came to Belfast.</a:t>
            </a:r>
          </a:p>
        </p:txBody>
      </p:sp>
      <p:sp>
        <p:nvSpPr>
          <p:cNvPr id="10" name="Rectangle 9"/>
          <p:cNvSpPr/>
          <p:nvPr/>
        </p:nvSpPr>
        <p:spPr>
          <a:xfrm>
            <a:off x="755650" y="3407838"/>
            <a:ext cx="4314873" cy="923330"/>
          </a:xfrm>
          <a:prstGeom prst="rect">
            <a:avLst/>
          </a:prstGeom>
        </p:spPr>
        <p:txBody>
          <a:bodyPr wrap="square">
            <a:spAutoFit/>
          </a:bodyPr>
          <a:lstStyle/>
          <a:p>
            <a:r>
              <a:rPr lang="en-US" dirty="0"/>
              <a:t>Daisy had crossed the Irish Sea on board the </a:t>
            </a:r>
            <a:r>
              <a:rPr lang="en-US" dirty="0" err="1"/>
              <a:t>Heysham</a:t>
            </a:r>
            <a:r>
              <a:rPr lang="en-US" dirty="0"/>
              <a:t> Ferry to reach her new home.</a:t>
            </a:r>
          </a:p>
        </p:txBody>
      </p:sp>
    </p:spTree>
    <p:extLst>
      <p:ext uri="{BB962C8B-B14F-4D97-AF65-F5344CB8AC3E}">
        <p14:creationId xmlns:p14="http://schemas.microsoft.com/office/powerpoint/2010/main" val="3918543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animBg="1"/>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0" y="1473201"/>
            <a:ext cx="7632699" cy="495108"/>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A zoo worker named Manus Kane had to collect Daisy from the boat.</a:t>
            </a:r>
          </a:p>
        </p:txBody>
      </p:sp>
      <p:sp>
        <p:nvSpPr>
          <p:cNvPr id="2" name="Title 1"/>
          <p:cNvSpPr>
            <a:spLocks noGrp="1"/>
          </p:cNvSpPr>
          <p:nvPr>
            <p:ph type="title"/>
          </p:nvPr>
        </p:nvSpPr>
        <p:spPr/>
        <p:txBody>
          <a:bodyPr/>
          <a:lstStyle/>
          <a:p>
            <a:r>
              <a:rPr lang="en-GB" dirty="0"/>
              <a:t>Daisy the Elephant</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08" y="2856852"/>
            <a:ext cx="4051383" cy="2935908"/>
          </a:xfrm>
          <a:prstGeom prst="rect">
            <a:avLst/>
          </a:prstGeom>
        </p:spPr>
      </p:pic>
      <p:sp>
        <p:nvSpPr>
          <p:cNvPr id="10" name="Rectangle 9"/>
          <p:cNvSpPr/>
          <p:nvPr/>
        </p:nvSpPr>
        <p:spPr>
          <a:xfrm>
            <a:off x="755649" y="2089415"/>
            <a:ext cx="7632700" cy="646331"/>
          </a:xfrm>
          <a:prstGeom prst="rect">
            <a:avLst/>
          </a:prstGeom>
        </p:spPr>
        <p:txBody>
          <a:bodyPr wrap="square">
            <a:spAutoFit/>
          </a:bodyPr>
          <a:lstStyle/>
          <a:p>
            <a:r>
              <a:rPr lang="en-US" dirty="0"/>
              <a:t>A stick had been left with Daisy along with a note that explained this was how to lead her. </a:t>
            </a:r>
          </a:p>
        </p:txBody>
      </p:sp>
      <p:sp>
        <p:nvSpPr>
          <p:cNvPr id="11" name="Rectangle 10"/>
          <p:cNvSpPr/>
          <p:nvPr/>
        </p:nvSpPr>
        <p:spPr>
          <a:xfrm>
            <a:off x="5009472" y="2856852"/>
            <a:ext cx="3378877" cy="1603104"/>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t>When Manus held the stick out to Daisy, she wrapped her trunk around it and allowed him to lead her towards her new home.</a:t>
            </a:r>
          </a:p>
        </p:txBody>
      </p:sp>
      <p:sp>
        <p:nvSpPr>
          <p:cNvPr id="12" name="Rectangle 11"/>
          <p:cNvSpPr/>
          <p:nvPr/>
        </p:nvSpPr>
        <p:spPr>
          <a:xfrm>
            <a:off x="5009472" y="4581062"/>
            <a:ext cx="3378877" cy="646331"/>
          </a:xfrm>
          <a:prstGeom prst="rect">
            <a:avLst/>
          </a:prstGeom>
        </p:spPr>
        <p:txBody>
          <a:bodyPr wrap="square">
            <a:spAutoFit/>
          </a:bodyPr>
          <a:lstStyle/>
          <a:p>
            <a:r>
              <a:rPr lang="en-US" dirty="0"/>
              <a:t>Daisy and Manus walked from the docks to the Antrim Road. </a:t>
            </a:r>
            <a:endParaRPr lang="en-GB" dirty="0"/>
          </a:p>
        </p:txBody>
      </p:sp>
    </p:spTree>
    <p:extLst>
      <p:ext uri="{BB962C8B-B14F-4D97-AF65-F5344CB8AC3E}">
        <p14:creationId xmlns:p14="http://schemas.microsoft.com/office/powerpoint/2010/main" val="39796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500"/>
                                        <p:tgtEl>
                                          <p:spTgt spid="1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Daisy’s Walk</a:t>
            </a:r>
          </a:p>
        </p:txBody>
      </p:sp>
      <p:sp>
        <p:nvSpPr>
          <p:cNvPr id="3" name="Rectangle 2"/>
          <p:cNvSpPr/>
          <p:nvPr/>
        </p:nvSpPr>
        <p:spPr>
          <a:xfrm>
            <a:off x="755650" y="1446834"/>
            <a:ext cx="7632700" cy="553998"/>
          </a:xfrm>
          <a:prstGeom prst="rect">
            <a:avLst/>
          </a:prstGeom>
        </p:spPr>
        <p:txBody>
          <a:bodyPr wrap="square" lIns="0" tIns="0" rIns="0" bIns="0">
            <a:spAutoFit/>
          </a:bodyPr>
          <a:lstStyle/>
          <a:p>
            <a:r>
              <a:rPr lang="en-GB" dirty="0"/>
              <a:t>Daisy’s walk to the zoo was far from dull. She proved to be quite a mischievous character.</a:t>
            </a:r>
          </a:p>
        </p:txBody>
      </p:sp>
      <p:sp>
        <p:nvSpPr>
          <p:cNvPr id="5" name="Rectangle 4"/>
          <p:cNvSpPr/>
          <p:nvPr/>
        </p:nvSpPr>
        <p:spPr>
          <a:xfrm>
            <a:off x="755650" y="2169188"/>
            <a:ext cx="7632699" cy="1049106"/>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On the way, she spooked a baker's carthorse. She made quick work of the bread strewn all over the road after the frightened horse bolted down York Street!</a:t>
            </a:r>
            <a:endParaRPr lang="en-GB" dirty="0">
              <a:solidFill>
                <a:schemeClr val="tx1"/>
              </a:solidFill>
            </a:endParaRPr>
          </a:p>
        </p:txBody>
      </p:sp>
      <p:sp>
        <p:nvSpPr>
          <p:cNvPr id="8" name="Rectangle 7"/>
          <p:cNvSpPr/>
          <p:nvPr/>
        </p:nvSpPr>
        <p:spPr>
          <a:xfrm>
            <a:off x="4253217" y="3386650"/>
            <a:ext cx="4135131" cy="1477328"/>
          </a:xfrm>
          <a:prstGeom prst="rect">
            <a:avLst/>
          </a:prstGeom>
        </p:spPr>
        <p:txBody>
          <a:bodyPr wrap="square">
            <a:spAutoFit/>
          </a:bodyPr>
          <a:lstStyle/>
          <a:p>
            <a:r>
              <a:rPr lang="en-US" dirty="0"/>
              <a:t>Passing </a:t>
            </a:r>
            <a:r>
              <a:rPr lang="en-US" dirty="0" err="1"/>
              <a:t>Duncairn</a:t>
            </a:r>
            <a:r>
              <a:rPr lang="en-US" dirty="0"/>
              <a:t> Gardens, Daisy spotted a greengrocer's shop. She lumbered into an outside display of fresh produce and reappeared with a large turnip! </a:t>
            </a:r>
            <a:endParaRPr lang="en-GB" dirty="0"/>
          </a:p>
        </p:txBody>
      </p:sp>
      <p:grpSp>
        <p:nvGrpSpPr>
          <p:cNvPr id="12" name="Group 11"/>
          <p:cNvGrpSpPr/>
          <p:nvPr/>
        </p:nvGrpSpPr>
        <p:grpSpPr>
          <a:xfrm>
            <a:off x="722094" y="3386650"/>
            <a:ext cx="3371734" cy="2406109"/>
            <a:chOff x="722094" y="3386650"/>
            <a:chExt cx="3371734" cy="2406109"/>
          </a:xfrm>
        </p:grpSpPr>
        <p:sp>
          <p:nvSpPr>
            <p:cNvPr id="4" name="Rectangle 3"/>
            <p:cNvSpPr/>
            <p:nvPr/>
          </p:nvSpPr>
          <p:spPr>
            <a:xfrm>
              <a:off x="755650" y="3386650"/>
              <a:ext cx="3338178" cy="240610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1" name="Group 10"/>
            <p:cNvGrpSpPr/>
            <p:nvPr/>
          </p:nvGrpSpPr>
          <p:grpSpPr>
            <a:xfrm>
              <a:off x="722094" y="3536846"/>
              <a:ext cx="3239930" cy="2100555"/>
              <a:chOff x="669623" y="3503290"/>
              <a:chExt cx="3239930" cy="2100555"/>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t="10352"/>
              <a:stretch/>
            </p:blipFill>
            <p:spPr>
              <a:xfrm>
                <a:off x="669623" y="3503290"/>
                <a:ext cx="2520329" cy="1598264"/>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4390" y="3733100"/>
                <a:ext cx="1375163" cy="1870745"/>
              </a:xfrm>
              <a:prstGeom prst="rect">
                <a:avLst/>
              </a:prstGeom>
            </p:spPr>
          </p:pic>
        </p:grpSp>
      </p:grpSp>
    </p:spTree>
    <p:extLst>
      <p:ext uri="{BB962C8B-B14F-4D97-AF65-F5344CB8AC3E}">
        <p14:creationId xmlns:p14="http://schemas.microsoft.com/office/powerpoint/2010/main" val="225721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Elephant’s Thirst</a:t>
            </a:r>
          </a:p>
        </p:txBody>
      </p:sp>
      <p:grpSp>
        <p:nvGrpSpPr>
          <p:cNvPr id="5" name="Group 4"/>
          <p:cNvGrpSpPr/>
          <p:nvPr/>
        </p:nvGrpSpPr>
        <p:grpSpPr>
          <a:xfrm>
            <a:off x="755650" y="2441139"/>
            <a:ext cx="3900881" cy="3435454"/>
            <a:chOff x="3439486" y="2357306"/>
            <a:chExt cx="3900881" cy="3435454"/>
          </a:xfrm>
        </p:grpSpPr>
        <p:sp>
          <p:nvSpPr>
            <p:cNvPr id="4" name="Rectangle 3"/>
            <p:cNvSpPr/>
            <p:nvPr/>
          </p:nvSpPr>
          <p:spPr>
            <a:xfrm>
              <a:off x="3439486" y="2357306"/>
              <a:ext cx="3900881" cy="343545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5978" y="2416029"/>
              <a:ext cx="3575007" cy="3231824"/>
            </a:xfrm>
            <a:prstGeom prst="rect">
              <a:avLst/>
            </a:prstGeom>
          </p:spPr>
        </p:pic>
      </p:grpSp>
      <p:sp>
        <p:nvSpPr>
          <p:cNvPr id="6" name="Rectangle 5"/>
          <p:cNvSpPr/>
          <p:nvPr/>
        </p:nvSpPr>
        <p:spPr>
          <a:xfrm>
            <a:off x="755650" y="1446833"/>
            <a:ext cx="7632699" cy="7721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As well as grabbing all the food that took her fancy on her walk to the zoo, Daisy also caused a commotion with water.</a:t>
            </a:r>
          </a:p>
        </p:txBody>
      </p:sp>
      <p:sp>
        <p:nvSpPr>
          <p:cNvPr id="7" name="Rectangle 6"/>
          <p:cNvSpPr/>
          <p:nvPr/>
        </p:nvSpPr>
        <p:spPr>
          <a:xfrm>
            <a:off x="4853023" y="2441139"/>
            <a:ext cx="3535326" cy="646331"/>
          </a:xfrm>
          <a:prstGeom prst="rect">
            <a:avLst/>
          </a:prstGeom>
        </p:spPr>
        <p:txBody>
          <a:bodyPr wrap="square">
            <a:spAutoFit/>
          </a:bodyPr>
          <a:lstStyle/>
          <a:p>
            <a:r>
              <a:rPr lang="en-US" dirty="0"/>
              <a:t>The elephant spotted a water trough outside Shaftesbury Inn. </a:t>
            </a:r>
          </a:p>
        </p:txBody>
      </p:sp>
      <p:sp>
        <p:nvSpPr>
          <p:cNvPr id="8" name="Rectangle 7"/>
          <p:cNvSpPr/>
          <p:nvPr/>
        </p:nvSpPr>
        <p:spPr>
          <a:xfrm>
            <a:off x="4853023" y="3309669"/>
            <a:ext cx="3535326" cy="1326105"/>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After taking a drink, she climbed into the trough and sat there, squirting herself and anyone who came too close!</a:t>
            </a:r>
            <a:endParaRPr lang="en-GB" dirty="0">
              <a:solidFill>
                <a:schemeClr val="tx1"/>
              </a:solidFill>
            </a:endParaRPr>
          </a:p>
        </p:txBody>
      </p:sp>
    </p:spTree>
    <p:extLst>
      <p:ext uri="{BB962C8B-B14F-4D97-AF65-F5344CB8AC3E}">
        <p14:creationId xmlns:p14="http://schemas.microsoft.com/office/powerpoint/2010/main" val="1370258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Daisy’s Treats</a:t>
            </a:r>
          </a:p>
        </p:txBody>
      </p:sp>
      <p:sp>
        <p:nvSpPr>
          <p:cNvPr id="3" name="Rectangle 2"/>
          <p:cNvSpPr/>
          <p:nvPr/>
        </p:nvSpPr>
        <p:spPr>
          <a:xfrm>
            <a:off x="755650" y="1473201"/>
            <a:ext cx="7632699" cy="4951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t>While at the zoo, Daisy used many of her old circus tricks.</a:t>
            </a:r>
          </a:p>
        </p:txBody>
      </p:sp>
      <p:sp>
        <p:nvSpPr>
          <p:cNvPr id="4" name="Rectangle 3"/>
          <p:cNvSpPr/>
          <p:nvPr/>
        </p:nvSpPr>
        <p:spPr>
          <a:xfrm>
            <a:off x="750885" y="2227139"/>
            <a:ext cx="7632699" cy="1049106"/>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Her </a:t>
            </a:r>
            <a:r>
              <a:rPr lang="en-US" dirty="0" err="1">
                <a:solidFill>
                  <a:schemeClr val="tx1"/>
                </a:solidFill>
              </a:rPr>
              <a:t>favourite</a:t>
            </a:r>
            <a:r>
              <a:rPr lang="en-US" dirty="0">
                <a:solidFill>
                  <a:schemeClr val="tx1"/>
                </a:solidFill>
              </a:rPr>
              <a:t> treat was sugar lumps. </a:t>
            </a:r>
          </a:p>
          <a:p>
            <a:r>
              <a:rPr lang="en-US" dirty="0">
                <a:solidFill>
                  <a:schemeClr val="tx1"/>
                </a:solidFill>
              </a:rPr>
              <a:t>Daisy would reach over the low barrier in the elephant house to shake the pockets and handbags of visitors.</a:t>
            </a:r>
          </a:p>
        </p:txBody>
      </p:sp>
      <p:sp>
        <p:nvSpPr>
          <p:cNvPr id="5" name="Rectangle 4"/>
          <p:cNvSpPr/>
          <p:nvPr/>
        </p:nvSpPr>
        <p:spPr>
          <a:xfrm>
            <a:off x="750886" y="3532870"/>
            <a:ext cx="5540858" cy="1880103"/>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t>If the amused visitors gave her a coin, she would put it on the tip of her trunk and then drop it into a money box on the wall of her enclosure! This was how she tried to ensure a constant supply of her </a:t>
            </a:r>
            <a:r>
              <a:rPr lang="en-US" dirty="0" err="1"/>
              <a:t>favourite</a:t>
            </a:r>
            <a:r>
              <a:rPr lang="en-US" dirty="0"/>
              <a:t> treats as the money was used to buy more sugar lumps.</a:t>
            </a:r>
          </a:p>
        </p:txBody>
      </p:sp>
      <p:grpSp>
        <p:nvGrpSpPr>
          <p:cNvPr id="6" name="Group 5"/>
          <p:cNvGrpSpPr/>
          <p:nvPr/>
        </p:nvGrpSpPr>
        <p:grpSpPr>
          <a:xfrm>
            <a:off x="6560191" y="3532870"/>
            <a:ext cx="1828158" cy="1880102"/>
            <a:chOff x="5276675" y="2332139"/>
            <a:chExt cx="3111674" cy="3200087"/>
          </a:xfrm>
        </p:grpSpPr>
        <p:sp>
          <p:nvSpPr>
            <p:cNvPr id="7" name="Rectangle 6"/>
            <p:cNvSpPr/>
            <p:nvPr/>
          </p:nvSpPr>
          <p:spPr>
            <a:xfrm>
              <a:off x="5276675" y="2332139"/>
              <a:ext cx="3111674" cy="320008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62153" y="2519366"/>
              <a:ext cx="2120193" cy="2816817"/>
            </a:xfrm>
            <a:prstGeom prst="rect">
              <a:avLst/>
            </a:prstGeom>
          </p:spPr>
        </p:pic>
      </p:grpSp>
    </p:spTree>
    <p:extLst>
      <p:ext uri="{BB962C8B-B14F-4D97-AF65-F5344CB8AC3E}">
        <p14:creationId xmlns:p14="http://schemas.microsoft.com/office/powerpoint/2010/main" val="36388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08" y="2680683"/>
            <a:ext cx="2776258" cy="2014561"/>
          </a:xfrm>
          <a:prstGeom prst="rect">
            <a:avLst/>
          </a:prstGeom>
        </p:spPr>
      </p:pic>
      <p:sp>
        <p:nvSpPr>
          <p:cNvPr id="2" name="Title 1"/>
          <p:cNvSpPr>
            <a:spLocks noGrp="1"/>
          </p:cNvSpPr>
          <p:nvPr>
            <p:ph type="title"/>
          </p:nvPr>
        </p:nvSpPr>
        <p:spPr/>
        <p:txBody>
          <a:bodyPr/>
          <a:lstStyle/>
          <a:p>
            <a:r>
              <a:rPr lang="en-GB" dirty="0"/>
              <a:t>Sheila Arrives</a:t>
            </a:r>
          </a:p>
        </p:txBody>
      </p:sp>
      <p:sp>
        <p:nvSpPr>
          <p:cNvPr id="8" name="Rectangle 7"/>
          <p:cNvSpPr/>
          <p:nvPr/>
        </p:nvSpPr>
        <p:spPr>
          <a:xfrm>
            <a:off x="755649" y="1971969"/>
            <a:ext cx="7632700" cy="646331"/>
          </a:xfrm>
          <a:prstGeom prst="rect">
            <a:avLst/>
          </a:prstGeom>
        </p:spPr>
        <p:txBody>
          <a:bodyPr wrap="square">
            <a:spAutoFit/>
          </a:bodyPr>
          <a:lstStyle/>
          <a:p>
            <a:r>
              <a:rPr lang="en-US" dirty="0"/>
              <a:t>At this point, the decision was taken to move Daisy to Whipsnade Zoo </a:t>
            </a:r>
          </a:p>
          <a:p>
            <a:r>
              <a:rPr lang="en-US" dirty="0"/>
              <a:t>in London.</a:t>
            </a:r>
          </a:p>
        </p:txBody>
      </p:sp>
      <p:sp>
        <p:nvSpPr>
          <p:cNvPr id="10" name="Rectangle 9"/>
          <p:cNvSpPr/>
          <p:nvPr/>
        </p:nvSpPr>
        <p:spPr>
          <a:xfrm>
            <a:off x="3745115" y="2680683"/>
            <a:ext cx="4638469" cy="2031325"/>
          </a:xfrm>
          <a:prstGeom prst="rect">
            <a:avLst/>
          </a:prstGeom>
        </p:spPr>
        <p:txBody>
          <a:bodyPr wrap="square">
            <a:spAutoFit/>
          </a:bodyPr>
          <a:lstStyle/>
          <a:p>
            <a:r>
              <a:rPr lang="en-US" dirty="0"/>
              <a:t>Daisy had other ideas and after being led to the Belfast docks, she turned back and headed for home.</a:t>
            </a:r>
          </a:p>
          <a:p>
            <a:endParaRPr lang="en-US" dirty="0"/>
          </a:p>
          <a:p>
            <a:r>
              <a:rPr lang="en-US" dirty="0"/>
              <a:t>The keepers could do nothing but follow her; it can’t be easy to try and change the mind of a stubborn elephant! </a:t>
            </a:r>
          </a:p>
        </p:txBody>
      </p:sp>
      <p:sp>
        <p:nvSpPr>
          <p:cNvPr id="12" name="Rectangle 11"/>
          <p:cNvSpPr/>
          <p:nvPr/>
        </p:nvSpPr>
        <p:spPr>
          <a:xfrm>
            <a:off x="755650" y="1414478"/>
            <a:ext cx="7632699" cy="495108"/>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 zoo acquired a new elephant, Sheila, in </a:t>
            </a:r>
            <a:r>
              <a:rPr lang="en-US" dirty="0">
                <a:solidFill>
                  <a:schemeClr val="tx1"/>
                </a:solidFill>
              </a:rPr>
              <a:t>late 1935.</a:t>
            </a:r>
          </a:p>
        </p:txBody>
      </p:sp>
      <p:sp>
        <p:nvSpPr>
          <p:cNvPr id="13" name="Rectangle 12"/>
          <p:cNvSpPr/>
          <p:nvPr/>
        </p:nvSpPr>
        <p:spPr>
          <a:xfrm>
            <a:off x="750885" y="4883454"/>
            <a:ext cx="7632699" cy="7721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bg1"/>
                </a:solidFill>
              </a:rPr>
              <a:t>Daisy stayed at Belfast zoo, with Sheila the new arrival, for the rest of her life.</a:t>
            </a:r>
          </a:p>
        </p:txBody>
      </p:sp>
      <p:sp>
        <p:nvSpPr>
          <p:cNvPr id="14" name="Rectangle 13"/>
          <p:cNvSpPr/>
          <p:nvPr/>
        </p:nvSpPr>
        <p:spPr>
          <a:xfrm>
            <a:off x="750885" y="5776783"/>
            <a:ext cx="7632699" cy="369332"/>
          </a:xfrm>
          <a:prstGeom prst="rect">
            <a:avLst/>
          </a:prstGeom>
        </p:spPr>
        <p:txBody>
          <a:bodyPr wrap="square">
            <a:spAutoFit/>
          </a:bodyPr>
          <a:lstStyle/>
          <a:p>
            <a:r>
              <a:rPr lang="en-US" dirty="0"/>
              <a:t>Daisy died around the beginning of 1936.</a:t>
            </a:r>
          </a:p>
        </p:txBody>
      </p:sp>
    </p:spTree>
    <p:extLst>
      <p:ext uri="{BB962C8B-B14F-4D97-AF65-F5344CB8AC3E}">
        <p14:creationId xmlns:p14="http://schemas.microsoft.com/office/powerpoint/2010/main" val="1113705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wipe(left)">
                                      <p:cBhvr>
                                        <p:cTn id="19" dur="500"/>
                                        <p:tgtEl>
                                          <p:spTgt spid="10">
                                            <p:txEl>
                                              <p:pRg st="0" end="0"/>
                                            </p:txEl>
                                          </p:spTgt>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Effect transition="in" filter="wipe(left)">
                                      <p:cBhvr>
                                        <p:cTn id="23" dur="500"/>
                                        <p:tgtEl>
                                          <p:spTgt spid="10">
                                            <p:txEl>
                                              <p:pRg st="2" end="2"/>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animBg="1"/>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Floral Hall</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44468" y="2165944"/>
            <a:ext cx="4143882" cy="3325302"/>
          </a:xfrm>
          <a:prstGeom prst="rect">
            <a:avLst/>
          </a:prstGeom>
        </p:spPr>
      </p:pic>
      <p:sp>
        <p:nvSpPr>
          <p:cNvPr id="4" name="Rectangle 3"/>
          <p:cNvSpPr/>
          <p:nvPr/>
        </p:nvSpPr>
        <p:spPr>
          <a:xfrm>
            <a:off x="755650" y="1473201"/>
            <a:ext cx="7632699" cy="495108"/>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 Floral Hall was built in the mid-1930s on the slopes of Cave Hill. </a:t>
            </a:r>
          </a:p>
        </p:txBody>
      </p:sp>
      <p:sp>
        <p:nvSpPr>
          <p:cNvPr id="5" name="Rectangle 4"/>
          <p:cNvSpPr/>
          <p:nvPr/>
        </p:nvSpPr>
        <p:spPr>
          <a:xfrm>
            <a:off x="755651" y="2165944"/>
            <a:ext cx="3287844" cy="2308324"/>
          </a:xfrm>
          <a:prstGeom prst="rect">
            <a:avLst/>
          </a:prstGeom>
        </p:spPr>
        <p:txBody>
          <a:bodyPr wrap="square">
            <a:spAutoFit/>
          </a:bodyPr>
          <a:lstStyle/>
          <a:p>
            <a:r>
              <a:rPr lang="en-GB" dirty="0"/>
              <a:t>It was a two storey, modernist-style dance hall.</a:t>
            </a:r>
          </a:p>
          <a:p>
            <a:endParaRPr lang="en-GB" dirty="0"/>
          </a:p>
          <a:p>
            <a:r>
              <a:rPr lang="en-GB" dirty="0"/>
              <a:t>In the past, the dance hall was an extremely popular attraction of Bellevue Gardens and is now within the grounds of Belfast Zoo. </a:t>
            </a:r>
          </a:p>
        </p:txBody>
      </p:sp>
    </p:spTree>
    <p:extLst>
      <p:ext uri="{BB962C8B-B14F-4D97-AF65-F5344CB8AC3E}">
        <p14:creationId xmlns:p14="http://schemas.microsoft.com/office/powerpoint/2010/main" val="2421844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wipe(left)">
                                      <p:cBhvr>
                                        <p:cTn id="11" dur="500"/>
                                        <p:tgtEl>
                                          <p:spTgt spid="5">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wipe(left)">
                                      <p:cBhvr>
                                        <p:cTn id="15" dur="500"/>
                                        <p:tgtEl>
                                          <p:spTgt spid="5">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Building Floral Hall</a:t>
            </a:r>
          </a:p>
        </p:txBody>
      </p:sp>
      <p:grpSp>
        <p:nvGrpSpPr>
          <p:cNvPr id="9" name="Group 8"/>
          <p:cNvGrpSpPr/>
          <p:nvPr/>
        </p:nvGrpSpPr>
        <p:grpSpPr>
          <a:xfrm>
            <a:off x="755650" y="2498448"/>
            <a:ext cx="2007038" cy="3041172"/>
            <a:chOff x="744551" y="2751588"/>
            <a:chExt cx="2007038" cy="3041172"/>
          </a:xfrm>
        </p:grpSpPr>
        <p:sp>
          <p:nvSpPr>
            <p:cNvPr id="8" name="Rectangle 7"/>
            <p:cNvSpPr/>
            <p:nvPr/>
          </p:nvSpPr>
          <p:spPr>
            <a:xfrm>
              <a:off x="744551" y="2751588"/>
              <a:ext cx="2007038" cy="304117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49563"/>
            <a:stretch/>
          </p:blipFill>
          <p:spPr>
            <a:xfrm>
              <a:off x="1000991" y="2971061"/>
              <a:ext cx="1505635" cy="2821699"/>
            </a:xfrm>
            <a:prstGeom prst="rect">
              <a:avLst/>
            </a:prstGeom>
          </p:spPr>
        </p:pic>
      </p:grpSp>
      <p:sp>
        <p:nvSpPr>
          <p:cNvPr id="7" name="Rectangle 6"/>
          <p:cNvSpPr/>
          <p:nvPr/>
        </p:nvSpPr>
        <p:spPr>
          <a:xfrm>
            <a:off x="755650" y="1473201"/>
            <a:ext cx="7632699"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 Floral Hall was designed by DW Boyd and was built and furnished by the firm of J &amp; R Taggart, at a cost of £14,520. </a:t>
            </a:r>
          </a:p>
        </p:txBody>
      </p:sp>
      <p:sp>
        <p:nvSpPr>
          <p:cNvPr id="10" name="Rectangle 9"/>
          <p:cNvSpPr/>
          <p:nvPr/>
        </p:nvSpPr>
        <p:spPr>
          <a:xfrm>
            <a:off x="2898395" y="2492562"/>
            <a:ext cx="5489953" cy="1754326"/>
          </a:xfrm>
          <a:prstGeom prst="rect">
            <a:avLst/>
          </a:prstGeom>
        </p:spPr>
        <p:txBody>
          <a:bodyPr wrap="square">
            <a:spAutoFit/>
          </a:bodyPr>
          <a:lstStyle/>
          <a:p>
            <a:r>
              <a:rPr lang="en-GB" dirty="0"/>
              <a:t>It was opened on the 4</a:t>
            </a:r>
            <a:r>
              <a:rPr lang="en-GB" baseline="30000" dirty="0"/>
              <a:t>th</a:t>
            </a:r>
            <a:r>
              <a:rPr lang="en-GB" dirty="0"/>
              <a:t> May 1936. </a:t>
            </a:r>
          </a:p>
          <a:p>
            <a:endParaRPr lang="en-GB" dirty="0"/>
          </a:p>
          <a:p>
            <a:r>
              <a:rPr lang="en-GB" dirty="0"/>
              <a:t>It had capacity for 1000 people and it welcomed hundreds of thousands of dancers and music enthusiasts from all over Northern Ireland over </a:t>
            </a:r>
          </a:p>
          <a:p>
            <a:r>
              <a:rPr lang="en-GB" dirty="0"/>
              <a:t>the years. </a:t>
            </a:r>
          </a:p>
        </p:txBody>
      </p:sp>
      <p:sp>
        <p:nvSpPr>
          <p:cNvPr id="11" name="Rectangle 10"/>
          <p:cNvSpPr/>
          <p:nvPr/>
        </p:nvSpPr>
        <p:spPr>
          <a:xfrm>
            <a:off x="2898395" y="4490513"/>
            <a:ext cx="5485189" cy="104910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In 1947 alone, 130,000 people entered the building. </a:t>
            </a:r>
          </a:p>
          <a:p>
            <a:r>
              <a:rPr lang="en-GB" dirty="0"/>
              <a:t>Show bands played every week for much of the 1960s.</a:t>
            </a:r>
          </a:p>
        </p:txBody>
      </p:sp>
    </p:spTree>
    <p:extLst>
      <p:ext uri="{BB962C8B-B14F-4D97-AF65-F5344CB8AC3E}">
        <p14:creationId xmlns:p14="http://schemas.microsoft.com/office/powerpoint/2010/main" val="111448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wipe(left)">
                                      <p:cBhvr>
                                        <p:cTn id="15" dur="500"/>
                                        <p:tgtEl>
                                          <p:spTgt spid="10">
                                            <p:txEl>
                                              <p:pRg st="0" end="0"/>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Effect transition="in" filter="wipe(left)">
                                      <p:cBhvr>
                                        <p:cTn id="19" dur="500"/>
                                        <p:tgtEl>
                                          <p:spTgt spid="10">
                                            <p:txEl>
                                              <p:pRg st="2" end="2"/>
                                            </p:txEl>
                                          </p:spTgt>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animEffect transition="in" filter="wipe(left)">
                                      <p:cBhvr>
                                        <p:cTn id="23" dur="500"/>
                                        <p:tgtEl>
                                          <p:spTgt spid="10">
                                            <p:txEl>
                                              <p:pRg st="3" end="3"/>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Floral Hall’s Closure</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696080"/>
            <a:ext cx="3598236" cy="2887443"/>
          </a:xfrm>
          <a:prstGeom prst="rect">
            <a:avLst/>
          </a:prstGeom>
        </p:spPr>
      </p:pic>
      <p:sp>
        <p:nvSpPr>
          <p:cNvPr id="4" name="Rectangle 3"/>
          <p:cNvSpPr/>
          <p:nvPr/>
        </p:nvSpPr>
        <p:spPr>
          <a:xfrm>
            <a:off x="755650" y="1473201"/>
            <a:ext cx="7632699" cy="1049106"/>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 Floral Hall has a special place in the family history of many residents of Northern Ireland; lots of people met their future husbands or wives while being entertained there! </a:t>
            </a:r>
          </a:p>
        </p:txBody>
      </p:sp>
      <p:sp>
        <p:nvSpPr>
          <p:cNvPr id="5" name="Rectangle 4"/>
          <p:cNvSpPr/>
          <p:nvPr/>
        </p:nvSpPr>
        <p:spPr>
          <a:xfrm>
            <a:off x="4555221" y="2696080"/>
            <a:ext cx="3833127" cy="2308324"/>
          </a:xfrm>
          <a:prstGeom prst="rect">
            <a:avLst/>
          </a:prstGeom>
        </p:spPr>
        <p:txBody>
          <a:bodyPr wrap="square">
            <a:spAutoFit/>
          </a:bodyPr>
          <a:lstStyle/>
          <a:p>
            <a:r>
              <a:rPr lang="en-GB" dirty="0"/>
              <a:t>The last time that the hall held a concert was 1972.</a:t>
            </a:r>
          </a:p>
          <a:p>
            <a:endParaRPr lang="en-GB" dirty="0"/>
          </a:p>
          <a:p>
            <a:r>
              <a:rPr lang="en-GB" dirty="0"/>
              <a:t>Sadly, by the mid 1970s, when work had begun on the new zoo site, the Floral Hall was no longer looking its best and visitor numbers had fallen, causing its closure.</a:t>
            </a:r>
          </a:p>
        </p:txBody>
      </p:sp>
    </p:spTree>
    <p:extLst>
      <p:ext uri="{BB962C8B-B14F-4D97-AF65-F5344CB8AC3E}">
        <p14:creationId xmlns:p14="http://schemas.microsoft.com/office/powerpoint/2010/main" val="3441480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left)">
                                      <p:cBhvr>
                                        <p:cTn id="15" dur="500"/>
                                        <p:tgtEl>
                                          <p:spTgt spid="5">
                                            <p:txEl>
                                              <p:pRg st="0" end="0"/>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wipe(left)">
                                      <p:cBhvr>
                                        <p:cTn id="19"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Hope for the Floral Hall?</a:t>
            </a:r>
          </a:p>
        </p:txBody>
      </p:sp>
      <p:sp>
        <p:nvSpPr>
          <p:cNvPr id="3" name="Rectangle 2"/>
          <p:cNvSpPr/>
          <p:nvPr/>
        </p:nvSpPr>
        <p:spPr>
          <a:xfrm>
            <a:off x="755650" y="1488778"/>
            <a:ext cx="7632699" cy="7721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The Belfast Buildings Trust is keen to see the Floral Hall building restored to its former glory, as is Belfast City Council. </a:t>
            </a:r>
          </a:p>
        </p:txBody>
      </p:sp>
      <p:sp>
        <p:nvSpPr>
          <p:cNvPr id="4" name="Rectangle 3"/>
          <p:cNvSpPr/>
          <p:nvPr/>
        </p:nvSpPr>
        <p:spPr>
          <a:xfrm>
            <a:off x="750885" y="2656090"/>
            <a:ext cx="7632699"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It is hoped that the building could be used as a wedding, conference and education facility. </a:t>
            </a:r>
          </a:p>
        </p:txBody>
      </p:sp>
      <p:sp>
        <p:nvSpPr>
          <p:cNvPr id="5" name="Rectangle 4"/>
          <p:cNvSpPr/>
          <p:nvPr/>
        </p:nvSpPr>
        <p:spPr>
          <a:xfrm>
            <a:off x="750885" y="3823402"/>
            <a:ext cx="7632699" cy="7721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News of these plans have been warmly welcomed by the public and many hope that they will come to fruition. </a:t>
            </a:r>
          </a:p>
        </p:txBody>
      </p:sp>
    </p:spTree>
    <p:extLst>
      <p:ext uri="{BB962C8B-B14F-4D97-AF65-F5344CB8AC3E}">
        <p14:creationId xmlns:p14="http://schemas.microsoft.com/office/powerpoint/2010/main" val="3231650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705398"/>
            <a:ext cx="8220075" cy="994306"/>
          </a:xfrm>
        </p:spPr>
        <p:txBody>
          <a:bodyPr/>
          <a:lstStyle/>
          <a:p>
            <a:pPr algn="ctr"/>
            <a:r>
              <a:rPr lang="en-GB" dirty="0"/>
              <a:t>The Second World War </a:t>
            </a:r>
            <a:br>
              <a:rPr lang="en-GB" dirty="0"/>
            </a:br>
            <a:r>
              <a:rPr lang="en-GB" dirty="0"/>
              <a:t>and the Zoo</a:t>
            </a:r>
          </a:p>
        </p:txBody>
      </p:sp>
      <p:sp>
        <p:nvSpPr>
          <p:cNvPr id="4" name="Rectangle 3"/>
          <p:cNvSpPr/>
          <p:nvPr/>
        </p:nvSpPr>
        <p:spPr>
          <a:xfrm>
            <a:off x="4295163" y="2657903"/>
            <a:ext cx="4093185" cy="2711100"/>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In 1941, after considering the possibility of some of the zoo’s dangerous residents escaping during the bombing raids, the Ministry of Public Security ordered the destruction of 33 animals, including lions, wolves, polar bears, a hyena, a puma, a tiger, a black bear and a lynx.</a:t>
            </a:r>
          </a:p>
        </p:txBody>
      </p:sp>
      <p:grpSp>
        <p:nvGrpSpPr>
          <p:cNvPr id="7" name="Group 6"/>
          <p:cNvGrpSpPr/>
          <p:nvPr/>
        </p:nvGrpSpPr>
        <p:grpSpPr>
          <a:xfrm>
            <a:off x="755650" y="2657903"/>
            <a:ext cx="3338178" cy="2711100"/>
            <a:chOff x="755650" y="3386650"/>
            <a:chExt cx="3338178" cy="2711100"/>
          </a:xfrm>
        </p:grpSpPr>
        <p:sp>
          <p:nvSpPr>
            <p:cNvPr id="5" name="Rectangle 4"/>
            <p:cNvSpPr/>
            <p:nvPr/>
          </p:nvSpPr>
          <p:spPr>
            <a:xfrm>
              <a:off x="755650" y="3386650"/>
              <a:ext cx="3338178" cy="27111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4633" y="3846595"/>
              <a:ext cx="3080211" cy="1791210"/>
            </a:xfrm>
            <a:prstGeom prst="rect">
              <a:avLst/>
            </a:prstGeom>
          </p:spPr>
        </p:pic>
      </p:grpSp>
      <p:sp>
        <p:nvSpPr>
          <p:cNvPr id="6" name="Rectangle 5"/>
          <p:cNvSpPr/>
          <p:nvPr/>
        </p:nvSpPr>
        <p:spPr>
          <a:xfrm>
            <a:off x="755649" y="1830471"/>
            <a:ext cx="7632699" cy="646331"/>
          </a:xfrm>
          <a:prstGeom prst="rect">
            <a:avLst/>
          </a:prstGeom>
        </p:spPr>
        <p:txBody>
          <a:bodyPr wrap="square">
            <a:spAutoFit/>
          </a:bodyPr>
          <a:lstStyle/>
          <a:p>
            <a:r>
              <a:rPr lang="en-US" dirty="0"/>
              <a:t>The Belfast Blitz (bombing raids on the city) had tragic consequences for many of the zoo’s animals. </a:t>
            </a:r>
          </a:p>
        </p:txBody>
      </p:sp>
      <p:sp>
        <p:nvSpPr>
          <p:cNvPr id="8" name="Rectangle 7"/>
          <p:cNvSpPr/>
          <p:nvPr/>
        </p:nvSpPr>
        <p:spPr>
          <a:xfrm>
            <a:off x="641351" y="5589192"/>
            <a:ext cx="7943643" cy="369332"/>
          </a:xfrm>
          <a:prstGeom prst="rect">
            <a:avLst/>
          </a:prstGeom>
        </p:spPr>
        <p:txBody>
          <a:bodyPr wrap="square">
            <a:spAutoFit/>
          </a:bodyPr>
          <a:lstStyle/>
          <a:p>
            <a:r>
              <a:rPr lang="en-US" dirty="0"/>
              <a:t>No new animals arrived at the zoo until two years after the end of the war.</a:t>
            </a:r>
          </a:p>
        </p:txBody>
      </p:sp>
    </p:spTree>
    <p:extLst>
      <p:ext uri="{BB962C8B-B14F-4D97-AF65-F5344CB8AC3E}">
        <p14:creationId xmlns:p14="http://schemas.microsoft.com/office/powerpoint/2010/main" val="1270732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Elephant in the Backyard</a:t>
            </a:r>
          </a:p>
        </p:txBody>
      </p:sp>
      <p:grpSp>
        <p:nvGrpSpPr>
          <p:cNvPr id="9" name="Group 8"/>
          <p:cNvGrpSpPr/>
          <p:nvPr/>
        </p:nvGrpSpPr>
        <p:grpSpPr>
          <a:xfrm>
            <a:off x="5561900" y="2503410"/>
            <a:ext cx="2826447" cy="2768959"/>
            <a:chOff x="5561900" y="2348917"/>
            <a:chExt cx="2826447" cy="2768959"/>
          </a:xfrm>
        </p:grpSpPr>
        <p:sp>
          <p:nvSpPr>
            <p:cNvPr id="7" name="Rectangle 6"/>
            <p:cNvSpPr/>
            <p:nvPr/>
          </p:nvSpPr>
          <p:spPr>
            <a:xfrm>
              <a:off x="5561900" y="2348917"/>
              <a:ext cx="2826447" cy="276895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914237" y="2562887"/>
              <a:ext cx="2155328" cy="2541986"/>
            </a:xfrm>
            <a:prstGeom prst="rect">
              <a:avLst/>
            </a:prstGeom>
          </p:spPr>
        </p:pic>
      </p:grpSp>
      <p:sp>
        <p:nvSpPr>
          <p:cNvPr id="10" name="Rectangle 9"/>
          <p:cNvSpPr/>
          <p:nvPr/>
        </p:nvSpPr>
        <p:spPr>
          <a:xfrm>
            <a:off x="755650" y="1488777"/>
            <a:ext cx="7632699" cy="7721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Belfast Zoo celebrated its 75</a:t>
            </a:r>
            <a:r>
              <a:rPr lang="en-GB" baseline="30000" dirty="0"/>
              <a:t>th</a:t>
            </a:r>
            <a:r>
              <a:rPr lang="en-GB" dirty="0"/>
              <a:t> anniversary in 2009. An appeal was made in an effort to find out more about the </a:t>
            </a:r>
            <a:r>
              <a:rPr lang="en-US" dirty="0"/>
              <a:t>elephant angel. </a:t>
            </a:r>
          </a:p>
        </p:txBody>
      </p:sp>
      <p:sp>
        <p:nvSpPr>
          <p:cNvPr id="11" name="Rectangle 10"/>
          <p:cNvSpPr/>
          <p:nvPr/>
        </p:nvSpPr>
        <p:spPr>
          <a:xfrm>
            <a:off x="755650" y="2503410"/>
            <a:ext cx="4572000" cy="1754326"/>
          </a:xfrm>
          <a:prstGeom prst="rect">
            <a:avLst/>
          </a:prstGeom>
        </p:spPr>
        <p:txBody>
          <a:bodyPr>
            <a:spAutoFit/>
          </a:bodyPr>
          <a:lstStyle/>
          <a:p>
            <a:r>
              <a:rPr lang="en-US" dirty="0"/>
              <a:t>The zoo knew that there was a lady who looked after Sheila the elephant during the war, even taking her home in the evening!</a:t>
            </a:r>
          </a:p>
          <a:p>
            <a:endParaRPr lang="en-US" dirty="0"/>
          </a:p>
          <a:p>
            <a:r>
              <a:rPr lang="en-US" dirty="0"/>
              <a:t>Denise was one of the first female zoo keepers at the zoo.</a:t>
            </a:r>
          </a:p>
        </p:txBody>
      </p:sp>
      <p:sp>
        <p:nvSpPr>
          <p:cNvPr id="12" name="Rectangle 11"/>
          <p:cNvSpPr/>
          <p:nvPr/>
        </p:nvSpPr>
        <p:spPr>
          <a:xfrm>
            <a:off x="750885" y="4500262"/>
            <a:ext cx="4576765"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It was discovered that the special lady was named Denise Weston Austin.</a:t>
            </a:r>
          </a:p>
        </p:txBody>
      </p:sp>
    </p:spTree>
    <p:extLst>
      <p:ext uri="{BB962C8B-B14F-4D97-AF65-F5344CB8AC3E}">
        <p14:creationId xmlns:p14="http://schemas.microsoft.com/office/powerpoint/2010/main" val="4188613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wipe(left)">
                                      <p:cBhvr>
                                        <p:cTn id="11" dur="500"/>
                                        <p:tgtEl>
                                          <p:spTgt spid="11">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wipe(left)">
                                      <p:cBhvr>
                                        <p:cTn id="15" dur="500"/>
                                        <p:tgtEl>
                                          <p:spTgt spid="11">
                                            <p:txEl>
                                              <p:pRg st="2" end="2"/>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left)">
                                      <p:cBhvr>
                                        <p:cTn id="19" dur="500"/>
                                        <p:tgtEl>
                                          <p:spTgt spid="12"/>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Elephant’s Angel</a:t>
            </a:r>
          </a:p>
        </p:txBody>
      </p:sp>
      <p:sp>
        <p:nvSpPr>
          <p:cNvPr id="3" name="Rectangle 2"/>
          <p:cNvSpPr/>
          <p:nvPr/>
        </p:nvSpPr>
        <p:spPr>
          <a:xfrm>
            <a:off x="755650" y="1439443"/>
            <a:ext cx="7632699" cy="49510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t>Denise lived in North Belfast, her home was called </a:t>
            </a:r>
            <a:r>
              <a:rPr lang="en-US" dirty="0" err="1"/>
              <a:t>Loughview</a:t>
            </a:r>
            <a:r>
              <a:rPr lang="en-US" dirty="0"/>
              <a:t> House. </a:t>
            </a:r>
          </a:p>
        </p:txBody>
      </p:sp>
      <p:sp>
        <p:nvSpPr>
          <p:cNvPr id="6" name="Rectangle 5"/>
          <p:cNvSpPr/>
          <p:nvPr/>
        </p:nvSpPr>
        <p:spPr>
          <a:xfrm>
            <a:off x="750883" y="2974923"/>
            <a:ext cx="7632699"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Photographs still exist of the lady and the elephant, showing them relaxing in Denise’s backyard.</a:t>
            </a:r>
          </a:p>
        </p:txBody>
      </p:sp>
      <p:sp>
        <p:nvSpPr>
          <p:cNvPr id="7" name="Rectangle 6"/>
          <p:cNvSpPr/>
          <p:nvPr/>
        </p:nvSpPr>
        <p:spPr>
          <a:xfrm>
            <a:off x="750885" y="4586622"/>
            <a:ext cx="7632699" cy="7721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a:t>Sheila would sleep in Denise’s garage at night.</a:t>
            </a:r>
          </a:p>
          <a:p>
            <a:r>
              <a:rPr lang="en-US"/>
              <a:t>Denise would take Sheila back to the zoo each morning.</a:t>
            </a:r>
            <a:endParaRPr lang="en-US" dirty="0"/>
          </a:p>
        </p:txBody>
      </p:sp>
      <p:sp>
        <p:nvSpPr>
          <p:cNvPr id="8" name="Rectangle 7"/>
          <p:cNvSpPr/>
          <p:nvPr/>
        </p:nvSpPr>
        <p:spPr>
          <a:xfrm>
            <a:off x="750884" y="1993072"/>
            <a:ext cx="7632699" cy="923330"/>
          </a:xfrm>
          <a:prstGeom prst="rect">
            <a:avLst/>
          </a:prstGeom>
        </p:spPr>
        <p:txBody>
          <a:bodyPr wrap="square">
            <a:spAutoFit/>
          </a:bodyPr>
          <a:lstStyle/>
          <a:p>
            <a:r>
              <a:rPr lang="en-US" dirty="0"/>
              <a:t>For a time during the war, each evening Denise would release Sheila from her enclosure and walk her to the keeper’s own home on the </a:t>
            </a:r>
            <a:r>
              <a:rPr lang="en-US" dirty="0" err="1"/>
              <a:t>Whitewell</a:t>
            </a:r>
            <a:r>
              <a:rPr lang="en-US" dirty="0"/>
              <a:t> Road.</a:t>
            </a:r>
          </a:p>
        </p:txBody>
      </p:sp>
      <p:sp>
        <p:nvSpPr>
          <p:cNvPr id="9" name="Rectangle 8"/>
          <p:cNvSpPr/>
          <p:nvPr/>
        </p:nvSpPr>
        <p:spPr>
          <a:xfrm>
            <a:off x="750882" y="3843660"/>
            <a:ext cx="7632699" cy="646331"/>
          </a:xfrm>
          <a:prstGeom prst="rect">
            <a:avLst/>
          </a:prstGeom>
        </p:spPr>
        <p:txBody>
          <a:bodyPr wrap="square">
            <a:spAutoFit/>
          </a:bodyPr>
          <a:lstStyle/>
          <a:p>
            <a:r>
              <a:rPr lang="en-US" dirty="0"/>
              <a:t>The Austin’s had a farm and Shelia was given hay to eat while a backyard guest.</a:t>
            </a:r>
          </a:p>
        </p:txBody>
      </p:sp>
      <p:sp>
        <p:nvSpPr>
          <p:cNvPr id="10" name="Rectangle 9"/>
          <p:cNvSpPr/>
          <p:nvPr/>
        </p:nvSpPr>
        <p:spPr>
          <a:xfrm>
            <a:off x="750881" y="5455360"/>
            <a:ext cx="7632699" cy="646331"/>
          </a:xfrm>
          <a:prstGeom prst="rect">
            <a:avLst/>
          </a:prstGeom>
        </p:spPr>
        <p:txBody>
          <a:bodyPr wrap="square">
            <a:spAutoFit/>
          </a:bodyPr>
          <a:lstStyle/>
          <a:p>
            <a:r>
              <a:rPr lang="en-US" dirty="0"/>
              <a:t>The strange pair would even sometimes stop at a local shop so Sheila could be given stale bread!</a:t>
            </a:r>
          </a:p>
        </p:txBody>
      </p:sp>
    </p:spTree>
    <p:extLst>
      <p:ext uri="{BB962C8B-B14F-4D97-AF65-F5344CB8AC3E}">
        <p14:creationId xmlns:p14="http://schemas.microsoft.com/office/powerpoint/2010/main" val="100705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Secret Discovered</a:t>
            </a:r>
          </a:p>
        </p:txBody>
      </p:sp>
      <p:sp>
        <p:nvSpPr>
          <p:cNvPr id="3" name="Rectangle 2"/>
          <p:cNvSpPr/>
          <p:nvPr/>
        </p:nvSpPr>
        <p:spPr>
          <a:xfrm>
            <a:off x="755649" y="1372533"/>
            <a:ext cx="7632699" cy="646331"/>
          </a:xfrm>
          <a:prstGeom prst="rect">
            <a:avLst/>
          </a:prstGeom>
        </p:spPr>
        <p:txBody>
          <a:bodyPr wrap="square">
            <a:spAutoFit/>
          </a:bodyPr>
          <a:lstStyle/>
          <a:p>
            <a:r>
              <a:rPr lang="en-US" dirty="0"/>
              <a:t>It seems that other staff at the zoo were not initially aware of Denise’s safeguarding mission on behalf of the little elephant. </a:t>
            </a:r>
          </a:p>
        </p:txBody>
      </p:sp>
      <p:sp>
        <p:nvSpPr>
          <p:cNvPr id="4" name="Rectangle 3"/>
          <p:cNvSpPr/>
          <p:nvPr/>
        </p:nvSpPr>
        <p:spPr>
          <a:xfrm>
            <a:off x="750885" y="2114918"/>
            <a:ext cx="7632699" cy="1049106"/>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Strangely, the cat was let out of the bag by a dog! One evening, while in the Austin’s backyard, Sheila chased a dog into a </a:t>
            </a:r>
            <a:r>
              <a:rPr lang="en-GB" dirty="0">
                <a:solidFill>
                  <a:schemeClr val="tx1"/>
                </a:solidFill>
              </a:rPr>
              <a:t>neighbouring</a:t>
            </a:r>
            <a:r>
              <a:rPr lang="en-US" dirty="0">
                <a:solidFill>
                  <a:schemeClr val="tx1"/>
                </a:solidFill>
              </a:rPr>
              <a:t> garden. During the pursuit, Sheila broke a fence.</a:t>
            </a:r>
          </a:p>
        </p:txBody>
      </p:sp>
      <p:grpSp>
        <p:nvGrpSpPr>
          <p:cNvPr id="8" name="Group 7"/>
          <p:cNvGrpSpPr/>
          <p:nvPr/>
        </p:nvGrpSpPr>
        <p:grpSpPr>
          <a:xfrm>
            <a:off x="750885" y="3347207"/>
            <a:ext cx="2826447" cy="2775192"/>
            <a:chOff x="750885" y="3347207"/>
            <a:chExt cx="2826447" cy="2775192"/>
          </a:xfrm>
        </p:grpSpPr>
        <p:sp>
          <p:nvSpPr>
            <p:cNvPr id="5" name="Rectangle 4"/>
            <p:cNvSpPr/>
            <p:nvPr/>
          </p:nvSpPr>
          <p:spPr>
            <a:xfrm>
              <a:off x="750885" y="3347207"/>
              <a:ext cx="2826447" cy="277519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6259" y="3692471"/>
              <a:ext cx="2335697" cy="2084664"/>
            </a:xfrm>
            <a:prstGeom prst="rect">
              <a:avLst/>
            </a:prstGeom>
          </p:spPr>
        </p:pic>
      </p:grpSp>
      <p:sp>
        <p:nvSpPr>
          <p:cNvPr id="7" name="Rectangle 6"/>
          <p:cNvSpPr/>
          <p:nvPr/>
        </p:nvSpPr>
        <p:spPr>
          <a:xfrm>
            <a:off x="3822706" y="3260078"/>
            <a:ext cx="4560878" cy="2862322"/>
          </a:xfrm>
          <a:prstGeom prst="rect">
            <a:avLst/>
          </a:prstGeom>
        </p:spPr>
        <p:txBody>
          <a:bodyPr wrap="square">
            <a:spAutoFit/>
          </a:bodyPr>
          <a:lstStyle/>
          <a:p>
            <a:r>
              <a:rPr lang="en-US" dirty="0"/>
              <a:t>Some of the </a:t>
            </a:r>
            <a:r>
              <a:rPr lang="en-US" dirty="0" err="1"/>
              <a:t>neigbours</a:t>
            </a:r>
            <a:r>
              <a:rPr lang="en-US" dirty="0"/>
              <a:t> told the zoo’s </a:t>
            </a:r>
            <a:r>
              <a:rPr lang="en-US" dirty="0" err="1"/>
              <a:t>headkeeper</a:t>
            </a:r>
            <a:r>
              <a:rPr lang="en-US" dirty="0"/>
              <a:t>, Dick Foster, about the demolishing of the fence and that put an end to Sheila’s ramblings down the </a:t>
            </a:r>
            <a:r>
              <a:rPr lang="en-US" dirty="0" err="1"/>
              <a:t>Whitewell</a:t>
            </a:r>
            <a:r>
              <a:rPr lang="en-US" dirty="0"/>
              <a:t> Road!</a:t>
            </a:r>
          </a:p>
          <a:p>
            <a:endParaRPr lang="en-US" dirty="0"/>
          </a:p>
          <a:p>
            <a:r>
              <a:rPr lang="en-US" dirty="0"/>
              <a:t>Denise’s special bond with Sheila wasn’t broken though and she would even visit her friend on nights when the air sirens sounded, rubbing Sheila’s ears to calm her.</a:t>
            </a:r>
            <a:endParaRPr lang="en-GB" dirty="0"/>
          </a:p>
        </p:txBody>
      </p:sp>
    </p:spTree>
    <p:extLst>
      <p:ext uri="{BB962C8B-B14F-4D97-AF65-F5344CB8AC3E}">
        <p14:creationId xmlns:p14="http://schemas.microsoft.com/office/powerpoint/2010/main" val="3698918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Effect transition="in" filter="wipe(left)">
                                      <p:cBhvr>
                                        <p:cTn id="19" dur="500"/>
                                        <p:tgtEl>
                                          <p:spTgt spid="7">
                                            <p:txEl>
                                              <p:pRg st="0" end="0"/>
                                            </p:txEl>
                                          </p:spTgt>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Effect transition="in" filter="wipe(left)">
                                      <p:cBhvr>
                                        <p:cTn id="23"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Inspirational Story</a:t>
            </a:r>
          </a:p>
        </p:txBody>
      </p:sp>
      <p:sp>
        <p:nvSpPr>
          <p:cNvPr id="4" name="Rectangle 3"/>
          <p:cNvSpPr/>
          <p:nvPr/>
        </p:nvSpPr>
        <p:spPr>
          <a:xfrm>
            <a:off x="755650" y="1473201"/>
            <a:ext cx="7632699"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The special story of Sheila and her elephant angel captured </a:t>
            </a:r>
          </a:p>
          <a:p>
            <a:r>
              <a:rPr lang="en-US" dirty="0">
                <a:solidFill>
                  <a:schemeClr val="tx1"/>
                </a:solidFill>
              </a:rPr>
              <a:t>attention globally.</a:t>
            </a:r>
            <a:endParaRPr lang="en-GB" dirty="0">
              <a:solidFill>
                <a:schemeClr val="tx1"/>
              </a:solidFill>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0643"/>
          <a:stretch/>
        </p:blipFill>
        <p:spPr>
          <a:xfrm>
            <a:off x="755650" y="2467507"/>
            <a:ext cx="3598236" cy="2104493"/>
          </a:xfrm>
          <a:prstGeom prst="rect">
            <a:avLst/>
          </a:prstGeom>
        </p:spPr>
      </p:pic>
      <p:sp>
        <p:nvSpPr>
          <p:cNvPr id="6" name="Rectangle 5"/>
          <p:cNvSpPr/>
          <p:nvPr/>
        </p:nvSpPr>
        <p:spPr>
          <a:xfrm>
            <a:off x="4458748" y="2467507"/>
            <a:ext cx="3929601" cy="1754326"/>
          </a:xfrm>
          <a:prstGeom prst="rect">
            <a:avLst/>
          </a:prstGeom>
        </p:spPr>
        <p:txBody>
          <a:bodyPr wrap="square">
            <a:spAutoFit/>
          </a:bodyPr>
          <a:lstStyle/>
          <a:p>
            <a:r>
              <a:rPr lang="en-US" dirty="0"/>
              <a:t>The bond they shared and their story has inspired theatre shows, an opera, Michael </a:t>
            </a:r>
            <a:r>
              <a:rPr lang="en-US" dirty="0" err="1"/>
              <a:t>Morpurgo’s</a:t>
            </a:r>
            <a:r>
              <a:rPr lang="en-US" dirty="0"/>
              <a:t> book ‘An Elephant in the Garden’ and the feature film 'Zoo’, released in </a:t>
            </a:r>
            <a:br>
              <a:rPr lang="en-US" dirty="0"/>
            </a:br>
            <a:r>
              <a:rPr lang="en-US" dirty="0"/>
              <a:t>June 2018.</a:t>
            </a:r>
            <a:endParaRPr lang="en-GB" dirty="0"/>
          </a:p>
        </p:txBody>
      </p:sp>
      <p:sp>
        <p:nvSpPr>
          <p:cNvPr id="7" name="Rectangle 6"/>
          <p:cNvSpPr/>
          <p:nvPr/>
        </p:nvSpPr>
        <p:spPr>
          <a:xfrm>
            <a:off x="750885" y="4794198"/>
            <a:ext cx="7632699" cy="7721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The movie was filmed in Belfast Zoo. It centres on a boy named Tom, who tries to save Buster the elephant.  </a:t>
            </a:r>
          </a:p>
        </p:txBody>
      </p:sp>
    </p:spTree>
    <p:extLst>
      <p:ext uri="{BB962C8B-B14F-4D97-AF65-F5344CB8AC3E}">
        <p14:creationId xmlns:p14="http://schemas.microsoft.com/office/powerpoint/2010/main" val="2843157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Tina Arrives and Work Begins</a:t>
            </a:r>
          </a:p>
        </p:txBody>
      </p:sp>
      <p:grpSp>
        <p:nvGrpSpPr>
          <p:cNvPr id="5" name="Group 4"/>
          <p:cNvGrpSpPr/>
          <p:nvPr/>
        </p:nvGrpSpPr>
        <p:grpSpPr>
          <a:xfrm>
            <a:off x="4215376" y="2978092"/>
            <a:ext cx="4168208" cy="2862909"/>
            <a:chOff x="2844988" y="2827090"/>
            <a:chExt cx="4168208" cy="2862909"/>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9813" y="2827090"/>
              <a:ext cx="2743383" cy="1840643"/>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10784"/>
            <a:stretch/>
          </p:blipFill>
          <p:spPr>
            <a:xfrm>
              <a:off x="2844988" y="3330428"/>
              <a:ext cx="3738882" cy="2359571"/>
            </a:xfrm>
            <a:prstGeom prst="rect">
              <a:avLst/>
            </a:prstGeom>
          </p:spPr>
        </p:pic>
      </p:grpSp>
      <p:sp>
        <p:nvSpPr>
          <p:cNvPr id="6" name="Rectangle 5"/>
          <p:cNvSpPr/>
          <p:nvPr/>
        </p:nvSpPr>
        <p:spPr>
          <a:xfrm>
            <a:off x="750885" y="1495484"/>
            <a:ext cx="7632699"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By 1962, when the corporation’s park committee took charge of the zoo site, it was obvious that restorations would be required.</a:t>
            </a:r>
          </a:p>
        </p:txBody>
      </p:sp>
      <p:sp>
        <p:nvSpPr>
          <p:cNvPr id="7" name="Rectangle 6"/>
          <p:cNvSpPr/>
          <p:nvPr/>
        </p:nvSpPr>
        <p:spPr>
          <a:xfrm>
            <a:off x="750884" y="2415651"/>
            <a:ext cx="7632699" cy="1477328"/>
          </a:xfrm>
          <a:prstGeom prst="rect">
            <a:avLst/>
          </a:prstGeom>
        </p:spPr>
        <p:txBody>
          <a:bodyPr wrap="square">
            <a:spAutoFit/>
          </a:bodyPr>
          <a:lstStyle/>
          <a:p>
            <a:r>
              <a:rPr lang="en-US" dirty="0"/>
              <a:t>Tina the elephant arrived at the zoo from Birmingham on the </a:t>
            </a:r>
            <a:br>
              <a:rPr lang="en-US" dirty="0"/>
            </a:br>
            <a:r>
              <a:rPr lang="en-US" dirty="0"/>
              <a:t>14</a:t>
            </a:r>
            <a:r>
              <a:rPr lang="en-US" baseline="30000" dirty="0"/>
              <a:t>th</a:t>
            </a:r>
            <a:r>
              <a:rPr lang="en-US" dirty="0"/>
              <a:t> June 1966.</a:t>
            </a:r>
          </a:p>
          <a:p>
            <a:endParaRPr lang="en-US" dirty="0"/>
          </a:p>
          <a:p>
            <a:r>
              <a:rPr lang="en-US" dirty="0"/>
              <a:t>It cost £20 to ship Tina from England.</a:t>
            </a:r>
          </a:p>
          <a:p>
            <a:endParaRPr lang="en-US" dirty="0"/>
          </a:p>
        </p:txBody>
      </p:sp>
      <p:sp>
        <p:nvSpPr>
          <p:cNvPr id="8" name="Rectangle 7"/>
          <p:cNvSpPr/>
          <p:nvPr/>
        </p:nvSpPr>
        <p:spPr>
          <a:xfrm>
            <a:off x="750884" y="3822821"/>
            <a:ext cx="3594614" cy="132610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bg1"/>
                </a:solidFill>
              </a:rPr>
              <a:t>Tina had three bales of hay, half a sack of oats, half a sack of bran and eight large loaves of bread for the journey.</a:t>
            </a:r>
            <a:endParaRPr lang="en-GB" dirty="0">
              <a:solidFill>
                <a:schemeClr val="bg1"/>
              </a:solidFill>
            </a:endParaRPr>
          </a:p>
        </p:txBody>
      </p:sp>
      <p:sp>
        <p:nvSpPr>
          <p:cNvPr id="9" name="Rectangle 8"/>
          <p:cNvSpPr/>
          <p:nvPr/>
        </p:nvSpPr>
        <p:spPr>
          <a:xfrm>
            <a:off x="750885" y="5310297"/>
            <a:ext cx="3594614" cy="646331"/>
          </a:xfrm>
          <a:prstGeom prst="rect">
            <a:avLst/>
          </a:prstGeom>
        </p:spPr>
        <p:txBody>
          <a:bodyPr wrap="square">
            <a:spAutoFit/>
          </a:bodyPr>
          <a:lstStyle/>
          <a:p>
            <a:r>
              <a:rPr lang="en-GB" dirty="0"/>
              <a:t>W</a:t>
            </a:r>
            <a:r>
              <a:rPr lang="en-US" dirty="0" err="1"/>
              <a:t>ork</a:t>
            </a:r>
            <a:r>
              <a:rPr lang="en-US" dirty="0"/>
              <a:t> began on the new zoo site in 1974. </a:t>
            </a:r>
            <a:endParaRPr lang="en-GB" dirty="0"/>
          </a:p>
        </p:txBody>
      </p:sp>
    </p:spTree>
    <p:extLst>
      <p:ext uri="{BB962C8B-B14F-4D97-AF65-F5344CB8AC3E}">
        <p14:creationId xmlns:p14="http://schemas.microsoft.com/office/powerpoint/2010/main" val="3741786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wipe(left)">
                                      <p:cBhvr>
                                        <p:cTn id="11" dur="500"/>
                                        <p:tgtEl>
                                          <p:spTgt spid="7">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left)">
                                      <p:cBhvr>
                                        <p:cTn id="15" dur="500"/>
                                        <p:tgtEl>
                                          <p:spTgt spid="7">
                                            <p:txEl>
                                              <p:pRg st="2" end="2"/>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Effect transition="in" filter="wipe(left)">
                                      <p:cBhvr>
                                        <p:cTn id="23" dur="500"/>
                                        <p:tgtEl>
                                          <p:spTgt spid="9">
                                            <p:txEl>
                                              <p:pRg st="0" end="0"/>
                                            </p:txEl>
                                          </p:spTgt>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Tina the Elephant</a:t>
            </a:r>
          </a:p>
        </p:txBody>
      </p:sp>
      <p:grpSp>
        <p:nvGrpSpPr>
          <p:cNvPr id="3" name="Group 2"/>
          <p:cNvGrpSpPr/>
          <p:nvPr/>
        </p:nvGrpSpPr>
        <p:grpSpPr>
          <a:xfrm>
            <a:off x="6006517" y="2499623"/>
            <a:ext cx="2381831" cy="2649624"/>
            <a:chOff x="6006517" y="2709643"/>
            <a:chExt cx="2381831" cy="2649624"/>
          </a:xfrm>
        </p:grpSpPr>
        <p:sp>
          <p:nvSpPr>
            <p:cNvPr id="4" name="Rectangle 3"/>
            <p:cNvSpPr/>
            <p:nvPr/>
          </p:nvSpPr>
          <p:spPr>
            <a:xfrm>
              <a:off x="6006517" y="2709643"/>
              <a:ext cx="2381831" cy="264962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78238" y="2813244"/>
              <a:ext cx="1838388" cy="2442421"/>
            </a:xfrm>
            <a:prstGeom prst="rect">
              <a:avLst/>
            </a:prstGeom>
          </p:spPr>
        </p:pic>
      </p:grpSp>
      <p:sp>
        <p:nvSpPr>
          <p:cNvPr id="6" name="Rectangle 5"/>
          <p:cNvSpPr/>
          <p:nvPr/>
        </p:nvSpPr>
        <p:spPr>
          <a:xfrm>
            <a:off x="755650" y="2499623"/>
            <a:ext cx="4961944" cy="132610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Many visitors over the years lost coats, gloves, hats, bags and cameras to Tina’s thieving ways. She even ate some of the items that </a:t>
            </a:r>
          </a:p>
          <a:p>
            <a:r>
              <a:rPr lang="en-GB" dirty="0"/>
              <a:t>she stole!</a:t>
            </a:r>
          </a:p>
        </p:txBody>
      </p:sp>
      <p:sp>
        <p:nvSpPr>
          <p:cNvPr id="7" name="Rectangle 6"/>
          <p:cNvSpPr/>
          <p:nvPr/>
        </p:nvSpPr>
        <p:spPr>
          <a:xfrm>
            <a:off x="755650" y="1404889"/>
            <a:ext cx="7632700" cy="830997"/>
          </a:xfrm>
          <a:prstGeom prst="rect">
            <a:avLst/>
          </a:prstGeom>
        </p:spPr>
        <p:txBody>
          <a:bodyPr wrap="square" lIns="0" tIns="0" rIns="0" bIns="0">
            <a:spAutoFit/>
          </a:bodyPr>
          <a:lstStyle/>
          <a:p>
            <a:r>
              <a:rPr lang="en-GB" dirty="0"/>
              <a:t>During Tina’s first few months in Belfast, a keeper would keep her company at night, feeding her and sleeping in her enclosure.</a:t>
            </a:r>
          </a:p>
          <a:p>
            <a:r>
              <a:rPr lang="en-GB" dirty="0"/>
              <a:t>Tina shared the mischievous character of Daisy, the zoo’s first elephant. </a:t>
            </a:r>
          </a:p>
        </p:txBody>
      </p:sp>
      <p:sp>
        <p:nvSpPr>
          <p:cNvPr id="9" name="Rectangle 8"/>
          <p:cNvSpPr/>
          <p:nvPr/>
        </p:nvSpPr>
        <p:spPr>
          <a:xfrm>
            <a:off x="755650" y="3941881"/>
            <a:ext cx="5041143" cy="1477328"/>
          </a:xfrm>
          <a:prstGeom prst="rect">
            <a:avLst/>
          </a:prstGeom>
        </p:spPr>
        <p:txBody>
          <a:bodyPr wrap="square">
            <a:spAutoFit/>
          </a:bodyPr>
          <a:lstStyle/>
          <a:p>
            <a:r>
              <a:rPr lang="en-GB" dirty="0"/>
              <a:t>She became a firm favourite at the zoo, displaying kindness as well as mischievousness, often rescuing little birds and frogs that had got into trouble in her enclosure.</a:t>
            </a:r>
          </a:p>
          <a:p>
            <a:endParaRPr lang="en-US" dirty="0"/>
          </a:p>
        </p:txBody>
      </p:sp>
    </p:spTree>
    <p:extLst>
      <p:ext uri="{BB962C8B-B14F-4D97-AF65-F5344CB8AC3E}">
        <p14:creationId xmlns:p14="http://schemas.microsoft.com/office/powerpoint/2010/main" val="4114037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Tina the Elephant</a:t>
            </a:r>
          </a:p>
        </p:txBody>
      </p:sp>
      <p:sp>
        <p:nvSpPr>
          <p:cNvPr id="3" name="Rectangle 2"/>
          <p:cNvSpPr/>
          <p:nvPr/>
        </p:nvSpPr>
        <p:spPr>
          <a:xfrm>
            <a:off x="755650" y="1473201"/>
            <a:ext cx="7632698"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 largest and most costly animal house in the new zoo was the elephant and giraffe house. </a:t>
            </a:r>
          </a:p>
        </p:txBody>
      </p:sp>
      <p:sp>
        <p:nvSpPr>
          <p:cNvPr id="4" name="Rectangle 3"/>
          <p:cNvSpPr/>
          <p:nvPr/>
        </p:nvSpPr>
        <p:spPr>
          <a:xfrm>
            <a:off x="755650" y="2443484"/>
            <a:ext cx="7632698" cy="369332"/>
          </a:xfrm>
          <a:prstGeom prst="rect">
            <a:avLst/>
          </a:prstGeom>
        </p:spPr>
        <p:txBody>
          <a:bodyPr wrap="square">
            <a:spAutoFit/>
          </a:bodyPr>
          <a:lstStyle/>
          <a:p>
            <a:r>
              <a:rPr lang="en-GB" dirty="0"/>
              <a:t>It officially opened on the 27</a:t>
            </a:r>
            <a:r>
              <a:rPr lang="en-GB" baseline="30000" dirty="0"/>
              <a:t>th</a:t>
            </a:r>
            <a:r>
              <a:rPr lang="en-GB" dirty="0"/>
              <a:t> May 1988.</a:t>
            </a:r>
          </a:p>
        </p:txBody>
      </p:sp>
      <p:sp>
        <p:nvSpPr>
          <p:cNvPr id="5" name="Rectangle 4"/>
          <p:cNvSpPr/>
          <p:nvPr/>
        </p:nvSpPr>
        <p:spPr>
          <a:xfrm>
            <a:off x="750885" y="3014149"/>
            <a:ext cx="7632699" cy="7721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Tina became the longest resident of the zoo, even becoming a cherished resident of the elephant retirement home that was set up.</a:t>
            </a:r>
          </a:p>
        </p:txBody>
      </p:sp>
      <p:sp>
        <p:nvSpPr>
          <p:cNvPr id="6" name="Rectangle 5"/>
          <p:cNvSpPr/>
          <p:nvPr/>
        </p:nvSpPr>
        <p:spPr>
          <a:xfrm>
            <a:off x="3363985" y="3987589"/>
            <a:ext cx="5019598" cy="1200329"/>
          </a:xfrm>
          <a:prstGeom prst="rect">
            <a:avLst/>
          </a:prstGeom>
        </p:spPr>
        <p:txBody>
          <a:bodyPr wrap="square">
            <a:spAutoFit/>
          </a:bodyPr>
          <a:lstStyle/>
          <a:p>
            <a:r>
              <a:rPr lang="en-GB" dirty="0"/>
              <a:t>She sadly passed away on the 5</a:t>
            </a:r>
            <a:r>
              <a:rPr lang="en-GB" baseline="30000" dirty="0"/>
              <a:t>th</a:t>
            </a:r>
            <a:r>
              <a:rPr lang="en-GB" dirty="0"/>
              <a:t> November 2017, leaving a legacy of fun and happy memories. There was an outpouring of grief throughout Belfast and beyond when she died.</a:t>
            </a:r>
          </a:p>
        </p:txBody>
      </p:sp>
      <p:grpSp>
        <p:nvGrpSpPr>
          <p:cNvPr id="9" name="Group 8"/>
          <p:cNvGrpSpPr/>
          <p:nvPr/>
        </p:nvGrpSpPr>
        <p:grpSpPr>
          <a:xfrm>
            <a:off x="750884" y="4021145"/>
            <a:ext cx="2381831" cy="1909633"/>
            <a:chOff x="750884" y="4021145"/>
            <a:chExt cx="2381831" cy="1909633"/>
          </a:xfrm>
        </p:grpSpPr>
        <p:sp>
          <p:nvSpPr>
            <p:cNvPr id="7" name="Rectangle 6"/>
            <p:cNvSpPr/>
            <p:nvPr/>
          </p:nvSpPr>
          <p:spPr>
            <a:xfrm>
              <a:off x="750884" y="4021145"/>
              <a:ext cx="2381831" cy="190963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485" y="4225549"/>
              <a:ext cx="1496628" cy="1705229"/>
            </a:xfrm>
            <a:prstGeom prst="rect">
              <a:avLst/>
            </a:prstGeom>
          </p:spPr>
        </p:pic>
      </p:grpSp>
    </p:spTree>
    <p:extLst>
      <p:ext uri="{BB962C8B-B14F-4D97-AF65-F5344CB8AC3E}">
        <p14:creationId xmlns:p14="http://schemas.microsoft.com/office/powerpoint/2010/main" val="2173572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Modern Zoo</a:t>
            </a:r>
          </a:p>
        </p:txBody>
      </p:sp>
      <p:sp>
        <p:nvSpPr>
          <p:cNvPr id="10" name="Rectangle 9"/>
          <p:cNvSpPr/>
          <p:nvPr/>
        </p:nvSpPr>
        <p:spPr>
          <a:xfrm>
            <a:off x="755650" y="1545184"/>
            <a:ext cx="7632698"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dirty="0">
                <a:solidFill>
                  <a:schemeClr val="tx1"/>
                </a:solidFill>
              </a:rPr>
              <a:t>Belfast Zoo has become a leading conservation zoo, working to help many animals under threat. </a:t>
            </a:r>
          </a:p>
        </p:txBody>
      </p:sp>
      <p:sp>
        <p:nvSpPr>
          <p:cNvPr id="11" name="Rectangle 10"/>
          <p:cNvSpPr/>
          <p:nvPr/>
        </p:nvSpPr>
        <p:spPr>
          <a:xfrm>
            <a:off x="755650" y="2469383"/>
            <a:ext cx="7632698" cy="369332"/>
          </a:xfrm>
          <a:prstGeom prst="rect">
            <a:avLst/>
          </a:prstGeom>
        </p:spPr>
        <p:txBody>
          <a:bodyPr wrap="square">
            <a:spAutoFit/>
          </a:bodyPr>
          <a:lstStyle/>
          <a:p>
            <a:r>
              <a:rPr lang="en-US" dirty="0"/>
              <a:t>It is now owned by Belfast City Council.</a:t>
            </a:r>
          </a:p>
        </p:txBody>
      </p:sp>
      <p:sp>
        <p:nvSpPr>
          <p:cNvPr id="12" name="Rectangle 11"/>
          <p:cNvSpPr/>
          <p:nvPr/>
        </p:nvSpPr>
        <p:spPr>
          <a:xfrm>
            <a:off x="750885" y="2990807"/>
            <a:ext cx="4190231" cy="104910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Belfast Zoo is now a 55 acre site, where visitors can see more than 130 species of animal.</a:t>
            </a:r>
          </a:p>
        </p:txBody>
      </p:sp>
      <p:grpSp>
        <p:nvGrpSpPr>
          <p:cNvPr id="16" name="Group 15"/>
          <p:cNvGrpSpPr/>
          <p:nvPr/>
        </p:nvGrpSpPr>
        <p:grpSpPr>
          <a:xfrm>
            <a:off x="5217953" y="2499623"/>
            <a:ext cx="3170396" cy="3437870"/>
            <a:chOff x="5217953" y="2499623"/>
            <a:chExt cx="3170396" cy="3437870"/>
          </a:xfrm>
        </p:grpSpPr>
        <p:sp>
          <p:nvSpPr>
            <p:cNvPr id="13" name="Rectangle 12"/>
            <p:cNvSpPr/>
            <p:nvPr/>
          </p:nvSpPr>
          <p:spPr>
            <a:xfrm>
              <a:off x="5217953" y="2499623"/>
              <a:ext cx="3170396" cy="343787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634240" y="2670938"/>
              <a:ext cx="2337823" cy="3095242"/>
            </a:xfrm>
            <a:prstGeom prst="rect">
              <a:avLst/>
            </a:prstGeom>
          </p:spPr>
        </p:pic>
      </p:gr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4950" y="4218558"/>
            <a:ext cx="3582099" cy="1768820"/>
          </a:xfrm>
          <a:prstGeom prst="rect">
            <a:avLst/>
          </a:prstGeom>
        </p:spPr>
      </p:pic>
    </p:spTree>
    <p:extLst>
      <p:ext uri="{BB962C8B-B14F-4D97-AF65-F5344CB8AC3E}">
        <p14:creationId xmlns:p14="http://schemas.microsoft.com/office/powerpoint/2010/main" val="83833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500"/>
                                        <p:tgtEl>
                                          <p:spTgt spid="1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Break Outs</a:t>
            </a:r>
          </a:p>
        </p:txBody>
      </p:sp>
      <p:sp>
        <p:nvSpPr>
          <p:cNvPr id="3" name="Rectangle 2"/>
          <p:cNvSpPr/>
          <p:nvPr/>
        </p:nvSpPr>
        <p:spPr>
          <a:xfrm>
            <a:off x="755650" y="1355755"/>
            <a:ext cx="7632698" cy="646331"/>
          </a:xfrm>
          <a:prstGeom prst="rect">
            <a:avLst/>
          </a:prstGeom>
        </p:spPr>
        <p:txBody>
          <a:bodyPr wrap="square">
            <a:spAutoFit/>
          </a:bodyPr>
          <a:lstStyle/>
          <a:p>
            <a:r>
              <a:rPr lang="en-GB" dirty="0"/>
              <a:t>Chimpanzees at Belfast Zoo took advantage of damage caused by Storm Erik in February 2019 to temporarily escape their enclosure.</a:t>
            </a:r>
          </a:p>
        </p:txBody>
      </p:sp>
      <p:sp>
        <p:nvSpPr>
          <p:cNvPr id="6" name="Rectangle 5"/>
          <p:cNvSpPr/>
          <p:nvPr/>
        </p:nvSpPr>
        <p:spPr>
          <a:xfrm>
            <a:off x="750886" y="2095283"/>
            <a:ext cx="7632698" cy="772107"/>
          </a:xfrm>
          <a:prstGeom prst="rect">
            <a:avLst/>
          </a:prstGeom>
          <a:solidFill>
            <a:srgbClr val="AFD28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The clever chimps used a broken fallen tree branch as a makeshift ladder to help them scale the enclosure wall!</a:t>
            </a:r>
          </a:p>
        </p:txBody>
      </p:sp>
      <p:grpSp>
        <p:nvGrpSpPr>
          <p:cNvPr id="9" name="Group 8"/>
          <p:cNvGrpSpPr/>
          <p:nvPr/>
        </p:nvGrpSpPr>
        <p:grpSpPr>
          <a:xfrm>
            <a:off x="750884" y="3036545"/>
            <a:ext cx="2381831" cy="1527662"/>
            <a:chOff x="750884" y="3159867"/>
            <a:chExt cx="2381831" cy="1527662"/>
          </a:xfrm>
        </p:grpSpPr>
        <p:sp>
          <p:nvSpPr>
            <p:cNvPr id="8" name="Rectangle 7"/>
            <p:cNvSpPr/>
            <p:nvPr/>
          </p:nvSpPr>
          <p:spPr>
            <a:xfrm>
              <a:off x="750884" y="3159867"/>
              <a:ext cx="2381831" cy="152766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300911" y="3253064"/>
              <a:ext cx="1281776" cy="1341268"/>
            </a:xfrm>
            <a:prstGeom prst="rect">
              <a:avLst/>
            </a:prstGeom>
          </p:spPr>
        </p:pic>
      </p:grpSp>
      <p:sp>
        <p:nvSpPr>
          <p:cNvPr id="10" name="Rectangle 9"/>
          <p:cNvSpPr/>
          <p:nvPr/>
        </p:nvSpPr>
        <p:spPr>
          <a:xfrm>
            <a:off x="3292678" y="3035818"/>
            <a:ext cx="5090905" cy="1477328"/>
          </a:xfrm>
          <a:prstGeom prst="rect">
            <a:avLst/>
          </a:prstGeom>
        </p:spPr>
        <p:txBody>
          <a:bodyPr wrap="square">
            <a:spAutoFit/>
          </a:bodyPr>
          <a:lstStyle/>
          <a:p>
            <a:r>
              <a:rPr lang="en-GB" dirty="0"/>
              <a:t>Some chimps sat on top of the wall, while one went for a little walk on the path, to the astonishment of visitors.</a:t>
            </a:r>
          </a:p>
          <a:p>
            <a:endParaRPr lang="en-GB" dirty="0"/>
          </a:p>
          <a:p>
            <a:r>
              <a:rPr lang="en-GB" dirty="0"/>
              <a:t>The chimp returned to its enclosure by itself. </a:t>
            </a:r>
          </a:p>
        </p:txBody>
      </p:sp>
      <p:sp>
        <p:nvSpPr>
          <p:cNvPr id="11" name="Rectangle 10"/>
          <p:cNvSpPr/>
          <p:nvPr/>
        </p:nvSpPr>
        <p:spPr>
          <a:xfrm>
            <a:off x="750885" y="4733363"/>
            <a:ext cx="7632699" cy="132610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An endangered red panda made the local news when it actually briefly escaped the zoo itself in January 2019; it was found in a nearby garden! Zoo staff fixed a fault that they discovered in the fence of the red </a:t>
            </a:r>
          </a:p>
          <a:p>
            <a:r>
              <a:rPr lang="en-GB" dirty="0"/>
              <a:t>panda habitat.</a:t>
            </a:r>
          </a:p>
        </p:txBody>
      </p:sp>
    </p:spTree>
    <p:extLst>
      <p:ext uri="{BB962C8B-B14F-4D97-AF65-F5344CB8AC3E}">
        <p14:creationId xmlns:p14="http://schemas.microsoft.com/office/powerpoint/2010/main" val="2471028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wipe(left)">
                                      <p:cBhvr>
                                        <p:cTn id="19" dur="500"/>
                                        <p:tgtEl>
                                          <p:spTgt spid="10">
                                            <p:txEl>
                                              <p:pRg st="0" end="0"/>
                                            </p:txEl>
                                          </p:spTgt>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Effect transition="in" filter="wipe(left)">
                                      <p:cBhvr>
                                        <p:cTn id="23" dur="500"/>
                                        <p:tgtEl>
                                          <p:spTgt spid="10">
                                            <p:txEl>
                                              <p:pRg st="2" end="2"/>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179</TotalTime>
  <Words>1895</Words>
  <Application>Microsoft Office PowerPoint</Application>
  <PresentationFormat>On-screen Show (4:3)</PresentationFormat>
  <Paragraphs>126</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Twinkl</vt:lpstr>
      <vt:lpstr>Calibri</vt:lpstr>
      <vt:lpstr>Office Theme</vt:lpstr>
      <vt:lpstr>PowerPoint Presentation</vt:lpstr>
      <vt:lpstr>Back to the Beginning</vt:lpstr>
      <vt:lpstr>The New Zoo</vt:lpstr>
      <vt:lpstr>Elephants Never Forget</vt:lpstr>
      <vt:lpstr>Daisy the Elephant</vt:lpstr>
      <vt:lpstr>Daisy’s Walk</vt:lpstr>
      <vt:lpstr>An Elephant’s Thirst</vt:lpstr>
      <vt:lpstr>Daisy’s Treats</vt:lpstr>
      <vt:lpstr>Sheila Arrives</vt:lpstr>
      <vt:lpstr>The Floral Hall</vt:lpstr>
      <vt:lpstr>Building Floral Hall</vt:lpstr>
      <vt:lpstr>Floral Hall’s Closure</vt:lpstr>
      <vt:lpstr>Hope for the Floral Hall?</vt:lpstr>
      <vt:lpstr>The Second World War  and the Zoo</vt:lpstr>
      <vt:lpstr>An Elephant in the Backyard</vt:lpstr>
      <vt:lpstr>An Elephant’s Angel</vt:lpstr>
      <vt:lpstr>The Secret Discovered</vt:lpstr>
      <vt:lpstr>An Inspirational Story</vt:lpstr>
      <vt:lpstr>Tina Arrives and Work Begins</vt:lpstr>
      <vt:lpstr>Tina the Elephant</vt:lpstr>
      <vt:lpstr>Tina the Elephant</vt:lpstr>
      <vt:lpstr>The Modern Zoo</vt:lpstr>
      <vt:lpstr>Break Outs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Fletcher</dc:creator>
  <cp:lastModifiedBy>Sarah Fletcher</cp:lastModifiedBy>
  <cp:revision>19</cp:revision>
  <dcterms:created xsi:type="dcterms:W3CDTF">2019-08-02T09:14:20Z</dcterms:created>
  <dcterms:modified xsi:type="dcterms:W3CDTF">2019-08-02T12:13:57Z</dcterms:modified>
</cp:coreProperties>
</file>