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66"/>
    <a:srgbClr val="FF66FF"/>
    <a:srgbClr val="00FF00"/>
    <a:srgbClr val="FF33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>
        <p:scale>
          <a:sx n="88" d="100"/>
          <a:sy n="88" d="100"/>
        </p:scale>
        <p:origin x="36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2180667"/>
            <a:ext cx="10572000" cy="1537893"/>
          </a:xfrm>
        </p:spPr>
        <p:txBody>
          <a:bodyPr/>
          <a:lstStyle/>
          <a:p>
            <a:pPr algn="ctr"/>
            <a:r>
              <a:rPr lang="en-GB" sz="12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</a:t>
            </a:r>
            <a:r>
              <a:rPr lang="en-GB" sz="12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</a:t>
            </a:r>
            <a:r>
              <a:rPr lang="en-GB" sz="120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u</a:t>
            </a:r>
            <a:r>
              <a:rPr lang="en-GB" sz="1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r</a:t>
            </a:r>
            <a:r>
              <a:rPr lang="en-GB" sz="120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a</a:t>
            </a:r>
            <a:r>
              <a:rPr lang="en-GB" sz="1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</a:t>
            </a:r>
            <a:r>
              <a:rPr lang="en-GB" sz="12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</a:t>
            </a:r>
            <a:r>
              <a:rPr lang="en-GB" sz="8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en-GB" sz="8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sz="6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adding </a:t>
            </a:r>
            <a:r>
              <a:rPr lang="en-GB" sz="6600" u="sng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es</a:t>
            </a:r>
            <a:r>
              <a:rPr lang="en-GB" sz="6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endParaRPr lang="en-GB" sz="66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181787"/>
            <a:ext cx="10572000" cy="434974"/>
          </a:xfrm>
        </p:spPr>
        <p:txBody>
          <a:bodyPr>
            <a:noAutofit/>
          </a:bodyPr>
          <a:lstStyle/>
          <a:p>
            <a:pPr algn="ctr"/>
            <a:r>
              <a:rPr lang="en-GB" sz="3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WALT: Adding </a:t>
            </a:r>
            <a:r>
              <a:rPr lang="en-GB" sz="36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es</a:t>
            </a:r>
            <a:r>
              <a:rPr lang="en-GB" sz="3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3600" smtClean="0">
                <a:solidFill>
                  <a:srgbClr val="FFFF00"/>
                </a:solidFill>
                <a:latin typeface="Comic Sans MS" panose="030F0702030302020204" pitchFamily="66" charset="0"/>
              </a:rPr>
              <a:t>to make words </a:t>
            </a:r>
            <a:r>
              <a:rPr lang="en-GB" sz="4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plural.</a:t>
            </a:r>
            <a:endParaRPr lang="en-GB" sz="40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53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P3 we already know that some words are made plural by adding s. For example;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One cat</a:t>
            </a:r>
            <a:endParaRPr lang="en-GB" sz="44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Content Placeholder 6" descr="Free Stock Photo 2855-cute cat wiskers | freeimageslive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170" y="3291839"/>
            <a:ext cx="2002971" cy="226423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Lots of cat</a:t>
            </a: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</a:t>
            </a: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Content Placeholder 9" descr="AND NOW FOR SOMETHING COMPLETELY DIFFERENT: ANIMAL GROUPS ...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71" y="2751138"/>
            <a:ext cx="3130507" cy="3109912"/>
          </a:xfrm>
        </p:spPr>
      </p:pic>
    </p:spTree>
    <p:extLst>
      <p:ext uri="{BB962C8B-B14F-4D97-AF65-F5344CB8AC3E}">
        <p14:creationId xmlns:p14="http://schemas.microsoft.com/office/powerpoint/2010/main" val="63620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798138"/>
          </a:xfrm>
        </p:spPr>
        <p:txBody>
          <a:bodyPr/>
          <a:lstStyle/>
          <a:p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But P3, some words are made plural by adding </a:t>
            </a:r>
            <a:r>
              <a:rPr lang="en-GB" u="sng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es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. 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A word that ends with </a:t>
            </a:r>
          </a:p>
          <a:p>
            <a:pPr marL="0" indent="0">
              <a:buNone/>
            </a:pP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      </a:t>
            </a:r>
            <a:r>
              <a:rPr lang="en-GB" sz="54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sh</a:t>
            </a:r>
            <a:r>
              <a:rPr lang="en-GB" sz="5400" dirty="0" smtClean="0">
                <a:latin typeface="Comic Sans MS" panose="030F0702030302020204" pitchFamily="66" charset="0"/>
              </a:rPr>
              <a:t>, </a:t>
            </a:r>
            <a:r>
              <a:rPr lang="en-GB" sz="5400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ch</a:t>
            </a:r>
            <a:r>
              <a:rPr lang="en-GB" sz="5400" dirty="0" smtClean="0">
                <a:latin typeface="Comic Sans MS" panose="030F0702030302020204" pitchFamily="66" charset="0"/>
              </a:rPr>
              <a:t>, </a:t>
            </a:r>
            <a:r>
              <a:rPr lang="en-GB" sz="5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ss</a:t>
            </a:r>
            <a:r>
              <a:rPr lang="en-GB" sz="5400" dirty="0" smtClean="0">
                <a:latin typeface="Comic Sans MS" panose="030F0702030302020204" pitchFamily="66" charset="0"/>
              </a:rPr>
              <a:t>, </a:t>
            </a:r>
            <a:r>
              <a:rPr lang="en-GB" sz="5400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s</a:t>
            </a:r>
            <a:r>
              <a:rPr lang="en-GB" sz="5400" dirty="0" smtClean="0">
                <a:latin typeface="Comic Sans MS" panose="030F0702030302020204" pitchFamily="66" charset="0"/>
              </a:rPr>
              <a:t>, </a:t>
            </a:r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x</a:t>
            </a:r>
            <a:r>
              <a:rPr lang="en-GB" sz="5400" dirty="0" smtClean="0">
                <a:latin typeface="Comic Sans MS" panose="030F0702030302020204" pitchFamily="66" charset="0"/>
              </a:rPr>
              <a:t>, </a:t>
            </a:r>
            <a:r>
              <a:rPr lang="en-GB" sz="5400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o</a:t>
            </a:r>
            <a:r>
              <a:rPr lang="en-GB" sz="5400" dirty="0" smtClean="0">
                <a:latin typeface="Comic Sans MS" panose="030F0702030302020204" pitchFamily="66" charset="0"/>
              </a:rPr>
              <a:t>, </a:t>
            </a:r>
            <a:r>
              <a:rPr lang="en-GB" sz="30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5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z </a:t>
            </a:r>
          </a:p>
          <a:p>
            <a:pPr marL="0" indent="0" algn="ctr">
              <a:buNone/>
            </a:pPr>
            <a:r>
              <a:rPr lang="en-GB" sz="5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is made plural by adding </a:t>
            </a:r>
            <a:r>
              <a:rPr lang="en-GB" sz="54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es</a:t>
            </a:r>
            <a:r>
              <a:rPr lang="en-GB" sz="5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. </a:t>
            </a:r>
          </a:p>
          <a:p>
            <a:pPr marL="0" indent="0" algn="ctr">
              <a:buNone/>
            </a:pPr>
            <a:r>
              <a:rPr lang="en-GB" sz="2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Let’s take a closer look </a:t>
            </a:r>
            <a:r>
              <a:rPr lang="en-GB" sz="2400" dirty="0" smtClean="0">
                <a:solidFill>
                  <a:srgbClr val="FFFF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r>
              <a:rPr lang="en-GB" sz="2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317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 word ending with </a:t>
            </a:r>
            <a:r>
              <a:rPr lang="en-GB" sz="4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sh</a:t>
            </a:r>
            <a:endParaRPr lang="en-GB" sz="48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brush</a:t>
            </a:r>
            <a:endParaRPr lang="en-GB" sz="40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Content Placeholder 6" descr="Purple hairbrush | Free SV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88" y="3771572"/>
            <a:ext cx="5189537" cy="1069044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brush</a:t>
            </a:r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es</a:t>
            </a:r>
            <a:endParaRPr lang="en-GB" sz="40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Content Placeholder 10" descr="Well that should be enough hairbrushes... | Roger Price ...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50" y="2751138"/>
            <a:ext cx="4146549" cy="3109912"/>
          </a:xfrm>
        </p:spPr>
      </p:pic>
    </p:spTree>
    <p:extLst>
      <p:ext uri="{BB962C8B-B14F-4D97-AF65-F5344CB8AC3E}">
        <p14:creationId xmlns:p14="http://schemas.microsoft.com/office/powerpoint/2010/main" val="94205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A word ending in </a:t>
            </a:r>
            <a:r>
              <a:rPr lang="en-GB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ch</a:t>
            </a:r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Content Placeholder 15" descr="Church PNG Transparent Images | PNG All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773" y="3124200"/>
            <a:ext cx="1495627" cy="1883410"/>
          </a:xfrm>
        </p:spPr>
      </p:pic>
      <p:pic>
        <p:nvPicPr>
          <p:cNvPr id="15" name="Content Placeholder 14" descr="Clipart - cartoon-church with a cross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542" y="3124200"/>
            <a:ext cx="2873058" cy="2858770"/>
          </a:xfr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168140" y="1138930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48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814728" y="2174875"/>
            <a:ext cx="5189857" cy="576262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church</a:t>
            </a:r>
            <a:endParaRPr lang="en-GB" sz="4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6187415" y="2174875"/>
            <a:ext cx="5194583" cy="5762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church</a:t>
            </a:r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es</a:t>
            </a:r>
            <a:endParaRPr lang="en-GB" sz="40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Content Placeholder 15" descr="Church PNG Transparent Images | PNG A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8740" y="4003122"/>
            <a:ext cx="1495627" cy="1883410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1441" y="2751137"/>
            <a:ext cx="1603387" cy="198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96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 word ending in </a:t>
            </a: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ss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3" y="2222287"/>
            <a:ext cx="3898068" cy="12829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boss</a:t>
            </a:r>
            <a:r>
              <a:rPr lang="en-GB" sz="4000" dirty="0" smtClean="0">
                <a:solidFill>
                  <a:srgbClr val="7030A0"/>
                </a:solidFill>
              </a:rPr>
              <a:t> </a:t>
            </a:r>
            <a:endParaRPr lang="en-GB" sz="4000" dirty="0">
              <a:solidFill>
                <a:srgbClr val="7030A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10847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b</a:t>
            </a:r>
            <a:r>
              <a:rPr lang="en-GB" sz="4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oss</a:t>
            </a:r>
            <a:r>
              <a:rPr lang="en-GB" sz="4000" u="sng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es</a:t>
            </a:r>
            <a:r>
              <a:rPr lang="en-GB" sz="4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820" y="3589552"/>
            <a:ext cx="2258440" cy="19501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959" y="4549139"/>
            <a:ext cx="1158241" cy="9905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959" y="4549139"/>
            <a:ext cx="1158241" cy="9905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1959" y="3206453"/>
            <a:ext cx="1164437" cy="9937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5221" y="3218667"/>
            <a:ext cx="1164437" cy="99373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5220" y="4500284"/>
            <a:ext cx="1164437" cy="99373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697" y="3246121"/>
            <a:ext cx="1164437" cy="9937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697" y="4564645"/>
            <a:ext cx="1164437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6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A word ending in </a:t>
            </a:r>
            <a:r>
              <a:rPr lang="en-GB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s</a:t>
            </a:r>
            <a:endParaRPr lang="en-GB" dirty="0">
              <a:solidFill>
                <a:srgbClr val="FF66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bus</a:t>
            </a:r>
            <a:endParaRPr lang="en-GB" sz="4000" dirty="0">
              <a:solidFill>
                <a:srgbClr val="FF66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Content Placeholder 6" descr="Red Bus Free Stock Photo - Public Domain Pictures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618" y="2751138"/>
            <a:ext cx="3231077" cy="3109912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bus</a:t>
            </a:r>
            <a:r>
              <a:rPr lang="en-GB" sz="4000" u="sng" dirty="0" smtClean="0">
                <a:solidFill>
                  <a:srgbClr val="FF5050"/>
                </a:solidFill>
                <a:latin typeface="Comic Sans MS" panose="030F0702030302020204" pitchFamily="66" charset="0"/>
              </a:rPr>
              <a:t>es</a:t>
            </a:r>
            <a:endParaRPr lang="en-GB" sz="4000" u="sng" dirty="0">
              <a:solidFill>
                <a:srgbClr val="FF5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Content Placeholder 7" descr="File:Arriva London buses VLA157 (LJ55 BSU) &amp; RM54 (LDS ...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50" y="2751138"/>
            <a:ext cx="4146549" cy="3109912"/>
          </a:xfrm>
        </p:spPr>
      </p:pic>
    </p:spTree>
    <p:extLst>
      <p:ext uri="{BB962C8B-B14F-4D97-AF65-F5344CB8AC3E}">
        <p14:creationId xmlns:p14="http://schemas.microsoft.com/office/powerpoint/2010/main" val="215129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 word ending in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x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box</a:t>
            </a:r>
            <a:endParaRPr lang="en-GB" sz="4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Content Placeholder 6" descr="Download Box Download Download HQ PNG HQ PNG Image ...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463" y="2751138"/>
            <a:ext cx="3733387" cy="3109912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box</a:t>
            </a:r>
            <a:r>
              <a:rPr lang="en-GB" sz="4000" u="sng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es</a:t>
            </a:r>
            <a:endParaRPr lang="en-GB" sz="4000" u="sng" dirty="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Content Placeholder 7" descr="Category:Clip art - Wikimedia Commons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880" y="2918460"/>
            <a:ext cx="3497580" cy="2942590"/>
          </a:xfrm>
        </p:spPr>
      </p:pic>
    </p:spTree>
    <p:extLst>
      <p:ext uri="{BB962C8B-B14F-4D97-AF65-F5344CB8AC3E}">
        <p14:creationId xmlns:p14="http://schemas.microsoft.com/office/powerpoint/2010/main" val="157415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A word ending in </a:t>
            </a:r>
            <a:r>
              <a:rPr lang="en-GB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o</a:t>
            </a:r>
            <a:endParaRPr lang="en-GB" dirty="0">
              <a:solidFill>
                <a:srgbClr val="00FF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tomato</a:t>
            </a:r>
            <a:endParaRPr lang="en-GB" sz="4000" dirty="0">
              <a:solidFill>
                <a:srgbClr val="00FF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Content Placeholder 7" descr="Tomato 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508" y="2751138"/>
            <a:ext cx="2781297" cy="3109912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tomato</a:t>
            </a:r>
            <a:r>
              <a:rPr lang="en-GB" sz="4000" u="sng" dirty="0" smtClean="0">
                <a:solidFill>
                  <a:srgbClr val="FF5050"/>
                </a:solidFill>
                <a:latin typeface="Comic Sans MS" panose="030F0702030302020204" pitchFamily="66" charset="0"/>
              </a:rPr>
              <a:t>es</a:t>
            </a:r>
            <a:endParaRPr lang="en-GB" sz="4000" u="sng" dirty="0">
              <a:solidFill>
                <a:srgbClr val="FF5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Content Placeholder 8" descr="Photography of Tomatoes on Box · Free Stock Photo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008" y="2751138"/>
            <a:ext cx="2332434" cy="3109912"/>
          </a:xfrm>
        </p:spPr>
      </p:pic>
    </p:spTree>
    <p:extLst>
      <p:ext uri="{BB962C8B-B14F-4D97-AF65-F5344CB8AC3E}">
        <p14:creationId xmlns:p14="http://schemas.microsoft.com/office/powerpoint/2010/main" val="188188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5050"/>
                </a:solidFill>
                <a:latin typeface="Comic Sans MS" panose="030F0702030302020204" pitchFamily="66" charset="0"/>
              </a:rPr>
              <a:t>A word ending in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z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fizz</a:t>
            </a:r>
            <a:endParaRPr lang="en-GB" sz="4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Content Placeholder 6" descr="Sparkling Lemon Iced Tea | How to make Sparkling Lemon Tea ...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519" y="2751138"/>
            <a:ext cx="2073274" cy="3109912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fizz</a:t>
            </a:r>
            <a:r>
              <a:rPr lang="en-GB" sz="40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es</a:t>
            </a:r>
            <a:endParaRPr lang="en-GB" sz="4000" dirty="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Content Placeholder 7" descr="13.1: Chemical Equilibria - Chemistry LibreTexts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375" y="2774474"/>
            <a:ext cx="4457700" cy="3063240"/>
          </a:xfrm>
        </p:spPr>
      </p:pic>
    </p:spTree>
    <p:extLst>
      <p:ext uri="{BB962C8B-B14F-4D97-AF65-F5344CB8AC3E}">
        <p14:creationId xmlns:p14="http://schemas.microsoft.com/office/powerpoint/2010/main" val="426998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So P3 superstars, what do we know now?</a:t>
            </a:r>
            <a:endParaRPr lang="en-GB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102"/>
            <a:ext cx="10272372" cy="576262"/>
          </a:xfrm>
        </p:spPr>
        <p:txBody>
          <a:bodyPr/>
          <a:lstStyle/>
          <a:p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Words ending with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sh</a:t>
            </a:r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, </a:t>
            </a:r>
            <a:r>
              <a:rPr lang="en-GB" dirty="0" err="1" smtClean="0">
                <a:solidFill>
                  <a:srgbClr val="00FF00"/>
                </a:solidFill>
                <a:latin typeface="Comic Sans MS" panose="030F0702030302020204" pitchFamily="66" charset="0"/>
              </a:rPr>
              <a:t>ch</a:t>
            </a:r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, </a:t>
            </a: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ss</a:t>
            </a:r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, </a:t>
            </a:r>
            <a:r>
              <a:rPr lang="en-GB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s</a:t>
            </a:r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,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x</a:t>
            </a:r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, </a:t>
            </a:r>
            <a:r>
              <a:rPr lang="en-GB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o</a:t>
            </a:r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 and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z </a:t>
            </a:r>
            <a:r>
              <a:rPr lang="en-GB" dirty="0">
                <a:solidFill>
                  <a:srgbClr val="00FF00"/>
                </a:solidFill>
                <a:latin typeface="Comic Sans MS" panose="030F0702030302020204" pitchFamily="66" charset="0"/>
              </a:rPr>
              <a:t>are made plural by…………. adding </a:t>
            </a:r>
            <a:r>
              <a:rPr lang="en-GB" dirty="0" err="1">
                <a:solidFill>
                  <a:srgbClr val="FF3300"/>
                </a:solidFill>
                <a:latin typeface="Comic Sans MS" panose="030F0702030302020204" pitchFamily="66" charset="0"/>
              </a:rPr>
              <a:t>es</a:t>
            </a:r>
            <a:r>
              <a:rPr lang="en-GB" dirty="0">
                <a:solidFill>
                  <a:srgbClr val="FF330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15370" y="2507297"/>
            <a:ext cx="6039169" cy="360394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p</a:t>
            </a:r>
            <a:r>
              <a:rPr lang="en-GB" sz="2800" dirty="0" smtClean="0">
                <a:latin typeface="Comic Sans MS" panose="030F0702030302020204" pitchFamily="66" charset="0"/>
              </a:rPr>
              <a:t>ush                  push</a:t>
            </a:r>
            <a:r>
              <a:rPr lang="en-GB" sz="28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es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l</a:t>
            </a:r>
            <a:r>
              <a:rPr lang="en-GB" sz="2800" dirty="0" smtClean="0">
                <a:latin typeface="Comic Sans MS" panose="030F0702030302020204" pitchFamily="66" charset="0"/>
              </a:rPr>
              <a:t>unch </a:t>
            </a:r>
            <a:r>
              <a:rPr lang="en-GB" sz="28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                </a:t>
            </a:r>
            <a:r>
              <a:rPr lang="en-GB" sz="2800" dirty="0" smtClean="0">
                <a:latin typeface="Comic Sans MS" panose="030F0702030302020204" pitchFamily="66" charset="0"/>
              </a:rPr>
              <a:t>lunch</a:t>
            </a:r>
            <a:r>
              <a:rPr lang="en-GB" sz="2800" dirty="0" smtClean="0">
                <a:solidFill>
                  <a:srgbClr val="FF5050"/>
                </a:solidFill>
                <a:latin typeface="Comic Sans MS" panose="030F0702030302020204" pitchFamily="66" charset="0"/>
              </a:rPr>
              <a:t>es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t</a:t>
            </a:r>
            <a:r>
              <a:rPr lang="en-GB" sz="2800" dirty="0" smtClean="0">
                <a:latin typeface="Comic Sans MS" panose="030F0702030302020204" pitchFamily="66" charset="0"/>
              </a:rPr>
              <a:t>oss</a:t>
            </a:r>
            <a:r>
              <a:rPr lang="en-GB" sz="2800" dirty="0" smtClean="0">
                <a:solidFill>
                  <a:srgbClr val="FF505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2800" dirty="0" smtClean="0">
                <a:latin typeface="Comic Sans MS" panose="030F0702030302020204" pitchFamily="66" charset="0"/>
              </a:rPr>
              <a:t> toss</a:t>
            </a:r>
            <a:r>
              <a:rPr lang="en-GB" sz="28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es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b</a:t>
            </a:r>
            <a:r>
              <a:rPr lang="en-GB" sz="2800" dirty="0" smtClean="0">
                <a:latin typeface="Comic Sans MS" panose="030F0702030302020204" pitchFamily="66" charset="0"/>
              </a:rPr>
              <a:t>us                   bus</a:t>
            </a:r>
            <a:r>
              <a:rPr lang="en-GB" sz="2800" dirty="0" smtClean="0">
                <a:solidFill>
                  <a:srgbClr val="FF5050"/>
                </a:solidFill>
                <a:latin typeface="Comic Sans MS" panose="030F0702030302020204" pitchFamily="66" charset="0"/>
              </a:rPr>
              <a:t>es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f</a:t>
            </a:r>
            <a:r>
              <a:rPr lang="en-GB" sz="2800" dirty="0" smtClean="0">
                <a:latin typeface="Comic Sans MS" panose="030F0702030302020204" pitchFamily="66" charset="0"/>
              </a:rPr>
              <a:t>ox                   fox</a:t>
            </a:r>
            <a:r>
              <a:rPr lang="en-GB" sz="2800" u="sng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es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p</a:t>
            </a:r>
            <a:r>
              <a:rPr lang="en-GB" sz="2800" dirty="0" smtClean="0">
                <a:latin typeface="Comic Sans MS" panose="030F0702030302020204" pitchFamily="66" charset="0"/>
              </a:rPr>
              <a:t>otato              potato</a:t>
            </a:r>
            <a:r>
              <a:rPr lang="en-GB" sz="2800" u="sng" dirty="0" smtClean="0">
                <a:solidFill>
                  <a:srgbClr val="FF5050"/>
                </a:solidFill>
                <a:latin typeface="Comic Sans MS" panose="030F0702030302020204" pitchFamily="66" charset="0"/>
              </a:rPr>
              <a:t>es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b</a:t>
            </a:r>
            <a:r>
              <a:rPr lang="en-GB" sz="2800" dirty="0" smtClean="0">
                <a:latin typeface="Comic Sans MS" panose="030F0702030302020204" pitchFamily="66" charset="0"/>
              </a:rPr>
              <a:t>uzz                 buzz</a:t>
            </a:r>
            <a:r>
              <a:rPr lang="en-GB" sz="2800" u="sng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es</a:t>
            </a:r>
          </a:p>
          <a:p>
            <a:pPr marL="0" indent="0">
              <a:buNone/>
            </a:pPr>
            <a:endParaRPr lang="en-GB" sz="2800" u="sng" dirty="0" smtClean="0">
              <a:solidFill>
                <a:srgbClr val="FF5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800" u="sng" dirty="0" smtClean="0">
              <a:solidFill>
                <a:srgbClr val="FF5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7" name="Right Arrow 6"/>
          <p:cNvSpPr/>
          <p:nvPr/>
        </p:nvSpPr>
        <p:spPr>
          <a:xfrm>
            <a:off x="4832604" y="251804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4832604" y="30489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820412" y="35831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4832604" y="40962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>
            <a:off x="4832604" y="464520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>
            <a:off x="4820412" y="518513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>
            <a:off x="4832604" y="56497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85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7161" y="2270760"/>
            <a:ext cx="10572000" cy="1135978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Good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luck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FF00"/>
                </a:solidFill>
                <a:latin typeface="Comic Sans MS" panose="030F0702030302020204" pitchFamily="66" charset="0"/>
              </a:rPr>
              <a:t>with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your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literacy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FFFF"/>
                </a:solidFill>
                <a:latin typeface="Comic Sans MS" panose="030F0702030302020204" pitchFamily="66" charset="0"/>
              </a:rPr>
              <a:t>today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P3! </a:t>
            </a:r>
            <a:br>
              <a:rPr lang="en-GB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Do your best </a:t>
            </a:r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Just remember words ending with </a:t>
            </a:r>
            <a:r>
              <a:rPr lang="en-GB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sh</a:t>
            </a:r>
            <a:r>
              <a:rPr lang="en-GB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, </a:t>
            </a:r>
            <a:r>
              <a:rPr lang="en-GB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ch</a:t>
            </a:r>
            <a:r>
              <a:rPr lang="en-GB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, </a:t>
            </a:r>
            <a:r>
              <a:rPr lang="en-GB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ss</a:t>
            </a:r>
            <a:r>
              <a:rPr lang="en-GB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, s, x, o and z are made plural by adding </a:t>
            </a:r>
            <a:r>
              <a:rPr lang="en-GB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es</a:t>
            </a:r>
            <a:r>
              <a:rPr lang="en-GB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!</a:t>
            </a:r>
            <a:endParaRPr lang="en-GB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52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102</TotalTime>
  <Words>216</Words>
  <Application>Microsoft Office PowerPoint</Application>
  <PresentationFormat>Widescreen</PresentationFormat>
  <Paragraphs>43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Century Gothic</vt:lpstr>
      <vt:lpstr>Comic Sans MS</vt:lpstr>
      <vt:lpstr>Wingdings</vt:lpstr>
      <vt:lpstr>Wingdings 2</vt:lpstr>
      <vt:lpstr>Quotable</vt:lpstr>
      <vt:lpstr>Plurals adding es  </vt:lpstr>
      <vt:lpstr>P3 we already know that some words are made plural by adding s. For example;</vt:lpstr>
      <vt:lpstr> But P3, some words are made plural by adding es. </vt:lpstr>
      <vt:lpstr>A word ending with sh</vt:lpstr>
      <vt:lpstr>A word ending in ch</vt:lpstr>
      <vt:lpstr>A word ending in ss</vt:lpstr>
      <vt:lpstr>A word ending in s</vt:lpstr>
      <vt:lpstr>A word ending in x</vt:lpstr>
      <vt:lpstr>A word ending in o</vt:lpstr>
      <vt:lpstr>A word ending in z</vt:lpstr>
      <vt:lpstr>So P3 superstars, what do we know now?</vt:lpstr>
      <vt:lpstr>Good luck with your literacy today P3!  Do your best  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Irregular Plurals</dc:title>
  <dc:creator>C Reid</dc:creator>
  <cp:lastModifiedBy>C Reid</cp:lastModifiedBy>
  <cp:revision>16</cp:revision>
  <dcterms:created xsi:type="dcterms:W3CDTF">2021-02-05T12:04:05Z</dcterms:created>
  <dcterms:modified xsi:type="dcterms:W3CDTF">2021-02-09T08:17:33Z</dcterms:modified>
</cp:coreProperties>
</file>